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94"/>
  </p:notesMasterIdLst>
  <p:sldIdLst>
    <p:sldId id="256" r:id="rId2"/>
    <p:sldId id="263" r:id="rId3"/>
    <p:sldId id="465" r:id="rId4"/>
    <p:sldId id="459" r:id="rId5"/>
    <p:sldId id="507" r:id="rId6"/>
    <p:sldId id="509" r:id="rId7"/>
    <p:sldId id="521" r:id="rId8"/>
    <p:sldId id="549" r:id="rId9"/>
    <p:sldId id="554" r:id="rId10"/>
    <p:sldId id="558" r:id="rId11"/>
    <p:sldId id="364" r:id="rId12"/>
    <p:sldId id="564" r:id="rId13"/>
    <p:sldId id="565" r:id="rId14"/>
    <p:sldId id="566" r:id="rId15"/>
    <p:sldId id="567" r:id="rId16"/>
    <p:sldId id="568" r:id="rId17"/>
    <p:sldId id="503" r:id="rId18"/>
    <p:sldId id="504" r:id="rId19"/>
    <p:sldId id="569" r:id="rId20"/>
    <p:sldId id="570" r:id="rId21"/>
    <p:sldId id="571" r:id="rId22"/>
    <p:sldId id="572" r:id="rId23"/>
    <p:sldId id="573" r:id="rId24"/>
    <p:sldId id="574" r:id="rId25"/>
    <p:sldId id="575" r:id="rId26"/>
    <p:sldId id="576" r:id="rId27"/>
    <p:sldId id="606" r:id="rId28"/>
    <p:sldId id="577" r:id="rId29"/>
    <p:sldId id="578" r:id="rId30"/>
    <p:sldId id="579" r:id="rId31"/>
    <p:sldId id="580" r:id="rId32"/>
    <p:sldId id="582" r:id="rId33"/>
    <p:sldId id="584" r:id="rId34"/>
    <p:sldId id="586" r:id="rId35"/>
    <p:sldId id="587" r:id="rId36"/>
    <p:sldId id="588" r:id="rId37"/>
    <p:sldId id="589" r:id="rId38"/>
    <p:sldId id="590" r:id="rId39"/>
    <p:sldId id="591" r:id="rId40"/>
    <p:sldId id="592" r:id="rId41"/>
    <p:sldId id="593" r:id="rId42"/>
    <p:sldId id="594" r:id="rId43"/>
    <p:sldId id="595" r:id="rId44"/>
    <p:sldId id="596" r:id="rId45"/>
    <p:sldId id="597" r:id="rId46"/>
    <p:sldId id="598" r:id="rId47"/>
    <p:sldId id="599" r:id="rId48"/>
    <p:sldId id="600" r:id="rId49"/>
    <p:sldId id="602" r:id="rId50"/>
    <p:sldId id="603" r:id="rId51"/>
    <p:sldId id="604" r:id="rId52"/>
    <p:sldId id="605" r:id="rId53"/>
    <p:sldId id="610" r:id="rId54"/>
    <p:sldId id="611" r:id="rId55"/>
    <p:sldId id="612" r:id="rId56"/>
    <p:sldId id="613" r:id="rId57"/>
    <p:sldId id="614" r:id="rId58"/>
    <p:sldId id="615" r:id="rId59"/>
    <p:sldId id="616" r:id="rId60"/>
    <p:sldId id="617" r:id="rId61"/>
    <p:sldId id="618" r:id="rId62"/>
    <p:sldId id="619" r:id="rId63"/>
    <p:sldId id="620" r:id="rId64"/>
    <p:sldId id="621" r:id="rId65"/>
    <p:sldId id="623" r:id="rId66"/>
    <p:sldId id="624" r:id="rId67"/>
    <p:sldId id="625" r:id="rId68"/>
    <p:sldId id="626" r:id="rId69"/>
    <p:sldId id="627" r:id="rId70"/>
    <p:sldId id="628" r:id="rId71"/>
    <p:sldId id="629" r:id="rId72"/>
    <p:sldId id="622" r:id="rId73"/>
    <p:sldId id="632" r:id="rId74"/>
    <p:sldId id="630" r:id="rId75"/>
    <p:sldId id="633" r:id="rId76"/>
    <p:sldId id="634" r:id="rId77"/>
    <p:sldId id="635" r:id="rId78"/>
    <p:sldId id="636" r:id="rId79"/>
    <p:sldId id="637" r:id="rId80"/>
    <p:sldId id="638" r:id="rId81"/>
    <p:sldId id="639" r:id="rId82"/>
    <p:sldId id="631" r:id="rId83"/>
    <p:sldId id="640" r:id="rId84"/>
    <p:sldId id="641" r:id="rId85"/>
    <p:sldId id="642" r:id="rId86"/>
    <p:sldId id="643" r:id="rId87"/>
    <p:sldId id="644" r:id="rId88"/>
    <p:sldId id="645" r:id="rId89"/>
    <p:sldId id="647" r:id="rId90"/>
    <p:sldId id="646" r:id="rId91"/>
    <p:sldId id="648" r:id="rId92"/>
    <p:sldId id="650" r:id="rId9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758"/>
    <p:restoredTop sz="83436"/>
  </p:normalViewPr>
  <p:slideViewPr>
    <p:cSldViewPr snapToGrid="0">
      <p:cViewPr varScale="1">
        <p:scale>
          <a:sx n="142" d="100"/>
          <a:sy n="142" d="100"/>
        </p:scale>
        <p:origin x="316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tableStyles" Target="tableStyles.xml"/></Relationships>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svg>
</file>

<file path=ppt/media/image42.png>
</file>

<file path=ppt/media/image43.sv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9/4/24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a:t>
            </a:fld>
            <a:endParaRPr lang="es-ES_tradnl"/>
          </a:p>
        </p:txBody>
      </p:sp>
    </p:spTree>
    <p:extLst>
      <p:ext uri="{BB962C8B-B14F-4D97-AF65-F5344CB8AC3E}">
        <p14:creationId xmlns:p14="http://schemas.microsoft.com/office/powerpoint/2010/main" val="29797592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882203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12431890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36603517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21792250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31566852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16563152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731063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28192603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4212631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41220159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25481231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12724814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38989509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26015735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19698493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11120648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33241897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17131381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204322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2393193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10593207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9020435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27293157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22714302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21653776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4642504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24270309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152465161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34906260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6139655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4232100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119355491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128102603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1754905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35959836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333203015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18371310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335059130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77074101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Clasfiicadores</a:t>
            </a:r>
            <a:r>
              <a:rPr lang="es-ES" sz="6000" dirty="0"/>
              <a:t> en Deep </a:t>
            </a:r>
            <a:r>
              <a:rPr lang="es-ES" sz="6000" dirty="0" err="1"/>
              <a:t>Learing</a:t>
            </a:r>
            <a:r>
              <a:rPr lang="es-ES" sz="6000" dirty="0"/>
              <a:t> aplica algo muy parecido, usando una función llamada </a:t>
            </a:r>
            <a:r>
              <a:rPr lang="es-ES" sz="6000" dirty="0" err="1"/>
              <a:t>softmax</a:t>
            </a:r>
            <a:r>
              <a:rPr lang="es-ES" sz="6000" dirty="0"/>
              <a:t> que es en esencia lo mismo.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23222237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25168434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a:defRPr sz="4600">
                <a:latin typeface="Graphik Compact Regular"/>
                <a:ea typeface="Graphik Compact Regular"/>
                <a:cs typeface="Graphik Compact Regular"/>
                <a:sym typeface="Graphik Compact Regular"/>
              </a:defRPr>
            </a:pPr>
            <a:r>
              <a:rPr lang="es-ES_tradnl" sz="9600" dirty="0"/>
              <a:t>Que clase K se elige como base no importa. Los coeficientes van a cambiar con dos modelos entrenados con el mismo </a:t>
            </a:r>
            <a:r>
              <a:rPr lang="es-ES_tradnl" sz="9600" dirty="0" err="1"/>
              <a:t>dataset</a:t>
            </a:r>
            <a:r>
              <a:rPr lang="es-ES_tradnl" sz="9600" dirty="0"/>
              <a:t>, pero diferente elección de clase para la base. </a:t>
            </a:r>
          </a:p>
          <a:p>
            <a:pPr>
              <a:defRPr sz="4600">
                <a:latin typeface="Graphik Compact Regular"/>
                <a:ea typeface="Graphik Compact Regular"/>
                <a:cs typeface="Graphik Compact Regular"/>
                <a:sym typeface="Graphik Compact Regular"/>
              </a:defRPr>
            </a:pPr>
            <a:r>
              <a:rPr lang="es-ES_tradnl" sz="9600" dirty="0"/>
              <a:t>Lo importante es que los valores predichos de probabilidad se van a mantener igual.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1236555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139080487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341135514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147170419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37876799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54</a:t>
            </a:fld>
            <a:endParaRPr lang="es-ES_tradnl"/>
          </a:p>
        </p:txBody>
      </p:sp>
    </p:spTree>
    <p:extLst>
      <p:ext uri="{BB962C8B-B14F-4D97-AF65-F5344CB8AC3E}">
        <p14:creationId xmlns:p14="http://schemas.microsoft.com/office/powerpoint/2010/main" val="168416687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Esta proporción abrumadoramente grande de agricultores y bibliotecarios aumenta en gran medida las posibilidades de que Steve sea un granjero, aunque su descripción parezca bibliotecaria.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Para ser claros, no se espera que cualquiera a quien se le haga esta pregunta tenga información perfecta sobre las estadísticas reales de agricultores, bibliotecarios y sus rasgos de personalidad. Pero la pregunta es si la gente siquiera piensa en considerar esta proporción al decidir si es más probable que Steve sea un granjero o un bibliotecario. Después de todo, la racionalidad no se trata de conocer hechos.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Se trata de reconocer qué hechos son relevantes.</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327486820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158473232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82572564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224054552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29259550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60</a:t>
            </a:fld>
            <a:endParaRPr lang="es-ES_tradnl"/>
          </a:p>
        </p:txBody>
      </p:sp>
    </p:spTree>
    <p:extLst>
      <p:ext uri="{BB962C8B-B14F-4D97-AF65-F5344CB8AC3E}">
        <p14:creationId xmlns:p14="http://schemas.microsoft.com/office/powerpoint/2010/main" val="35090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226515172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Antes de leer la descripción de Steve, había una probabilidad de 20 a 1 de que fuera un granjero en lugar de un bibliotecario. Leer su descripción debería actualizar esa creencia, pero no reemplazarla por completo.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Si esta línea de razonamiento, en la que ver nueva evidencia restringe el espacio de posibilidades, tiene sentido para usted, ¡felicidades! Entiendes el corazón del teorema de Bayes.</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25093077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9600" dirty="0"/>
              <a:t>Ese proceso de actualización de creencias es lo que describe matemáticamente el teorema de Bayes.</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396562307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Eso queremos encontrar</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272450047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242155726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Nuevamente, cuando ves esta barra vertical, significa que estamos hablando de una proporción de una parte limitada del espacio total de posibilidades. En este caso, limitado al lado izquierdo donde se cumple la hipótesis.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P(E|H) es nuestra creencia</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26415929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Nuevamente, cuando ves esta barra vertical, significa que estamos hablando de una proporción de una parte limitada del espacio total de posibilidades. En este caso, limitado al lado izquierdo donde se cumple la hipótesis.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P(E|H) es nuestra creencia</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66</a:t>
            </a:fld>
            <a:endParaRPr lang="es-ES_tradnl"/>
          </a:p>
        </p:txBody>
      </p:sp>
    </p:spTree>
    <p:extLst>
      <p:ext uri="{BB962C8B-B14F-4D97-AF65-F5344CB8AC3E}">
        <p14:creationId xmlns:p14="http://schemas.microsoft.com/office/powerpoint/2010/main" val="263883466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67</a:t>
            </a:fld>
            <a:endParaRPr lang="es-ES_tradnl"/>
          </a:p>
        </p:txBody>
      </p:sp>
    </p:spTree>
    <p:extLst>
      <p:ext uri="{BB962C8B-B14F-4D97-AF65-F5344CB8AC3E}">
        <p14:creationId xmlns:p14="http://schemas.microsoft.com/office/powerpoint/2010/main" val="294017851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68</a:t>
            </a:fld>
            <a:endParaRPr lang="es-ES_tradnl"/>
          </a:p>
        </p:txBody>
      </p:sp>
    </p:spTree>
    <p:extLst>
      <p:ext uri="{BB962C8B-B14F-4D97-AF65-F5344CB8AC3E}">
        <p14:creationId xmlns:p14="http://schemas.microsoft.com/office/powerpoint/2010/main" val="138587770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69</a:t>
            </a:fld>
            <a:endParaRPr lang="es-ES_tradnl"/>
          </a:p>
        </p:txBody>
      </p:sp>
    </p:spTree>
    <p:extLst>
      <p:ext uri="{BB962C8B-B14F-4D97-AF65-F5344CB8AC3E}">
        <p14:creationId xmlns:p14="http://schemas.microsoft.com/office/powerpoint/2010/main" val="135871623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70</a:t>
            </a:fld>
            <a:endParaRPr lang="es-ES_tradnl"/>
          </a:p>
        </p:txBody>
      </p:sp>
    </p:spTree>
    <p:extLst>
      <p:ext uri="{BB962C8B-B14F-4D97-AF65-F5344CB8AC3E}">
        <p14:creationId xmlns:p14="http://schemas.microsoft.com/office/powerpoint/2010/main" val="1609374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137749064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¿Y honestamente? Sólo por la forma en que te ves a ti mismo, tus propias opiniones y lo que se necesita para que tu mente cambie, el teorema de Bayes tiene una manera de replantear cómo piensas sobre el pensamiento mismo.</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71</a:t>
            </a:fld>
            <a:endParaRPr lang="es-ES_tradnl"/>
          </a:p>
        </p:txBody>
      </p:sp>
    </p:spTree>
    <p:extLst>
      <p:ext uri="{BB962C8B-B14F-4D97-AF65-F5344CB8AC3E}">
        <p14:creationId xmlns:p14="http://schemas.microsoft.com/office/powerpoint/2010/main" val="239554212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72</a:t>
            </a:fld>
            <a:endParaRPr lang="es-ES_tradnl"/>
          </a:p>
        </p:txBody>
      </p:sp>
    </p:spTree>
    <p:extLst>
      <p:ext uri="{BB962C8B-B14F-4D97-AF65-F5344CB8AC3E}">
        <p14:creationId xmlns:p14="http://schemas.microsoft.com/office/powerpoint/2010/main" val="21546201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73</a:t>
            </a:fld>
            <a:endParaRPr lang="es-ES_tradnl"/>
          </a:p>
        </p:txBody>
      </p:sp>
    </p:spTree>
    <p:extLst>
      <p:ext uri="{BB962C8B-B14F-4D97-AF65-F5344CB8AC3E}">
        <p14:creationId xmlns:p14="http://schemas.microsoft.com/office/powerpoint/2010/main" val="274068347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74</a:t>
            </a:fld>
            <a:endParaRPr lang="es-ES_tradnl"/>
          </a:p>
        </p:txBody>
      </p:sp>
    </p:spTree>
    <p:extLst>
      <p:ext uri="{BB962C8B-B14F-4D97-AF65-F5344CB8AC3E}">
        <p14:creationId xmlns:p14="http://schemas.microsoft.com/office/powerpoint/2010/main" val="421461250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75</a:t>
            </a:fld>
            <a:endParaRPr lang="es-ES_tradnl"/>
          </a:p>
        </p:txBody>
      </p:sp>
    </p:spTree>
    <p:extLst>
      <p:ext uri="{BB962C8B-B14F-4D97-AF65-F5344CB8AC3E}">
        <p14:creationId xmlns:p14="http://schemas.microsoft.com/office/powerpoint/2010/main" val="237788521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76</a:t>
            </a:fld>
            <a:endParaRPr lang="es-ES_tradnl"/>
          </a:p>
        </p:txBody>
      </p:sp>
    </p:spTree>
    <p:extLst>
      <p:ext uri="{BB962C8B-B14F-4D97-AF65-F5344CB8AC3E}">
        <p14:creationId xmlns:p14="http://schemas.microsoft.com/office/powerpoint/2010/main" val="274156611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77</a:t>
            </a:fld>
            <a:endParaRPr lang="es-ES_tradnl"/>
          </a:p>
        </p:txBody>
      </p:sp>
    </p:spTree>
    <p:extLst>
      <p:ext uri="{BB962C8B-B14F-4D97-AF65-F5344CB8AC3E}">
        <p14:creationId xmlns:p14="http://schemas.microsoft.com/office/powerpoint/2010/main" val="241097739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78</a:t>
            </a:fld>
            <a:endParaRPr lang="es-ES_tradnl"/>
          </a:p>
        </p:txBody>
      </p:sp>
    </p:spTree>
    <p:extLst>
      <p:ext uri="{BB962C8B-B14F-4D97-AF65-F5344CB8AC3E}">
        <p14:creationId xmlns:p14="http://schemas.microsoft.com/office/powerpoint/2010/main" val="234367441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79</a:t>
            </a:fld>
            <a:endParaRPr lang="es-ES_tradnl"/>
          </a:p>
        </p:txBody>
      </p:sp>
    </p:spTree>
    <p:extLst>
      <p:ext uri="{BB962C8B-B14F-4D97-AF65-F5344CB8AC3E}">
        <p14:creationId xmlns:p14="http://schemas.microsoft.com/office/powerpoint/2010/main" val="215610613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80</a:t>
            </a:fld>
            <a:endParaRPr lang="es-ES_tradnl"/>
          </a:p>
        </p:txBody>
      </p:sp>
    </p:spTree>
    <p:extLst>
      <p:ext uri="{BB962C8B-B14F-4D97-AF65-F5344CB8AC3E}">
        <p14:creationId xmlns:p14="http://schemas.microsoft.com/office/powerpoint/2010/main" val="209391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408450074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81</a:t>
            </a:fld>
            <a:endParaRPr lang="es-ES_tradnl"/>
          </a:p>
        </p:txBody>
      </p:sp>
    </p:spTree>
    <p:extLst>
      <p:ext uri="{BB962C8B-B14F-4D97-AF65-F5344CB8AC3E}">
        <p14:creationId xmlns:p14="http://schemas.microsoft.com/office/powerpoint/2010/main" val="226480260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82</a:t>
            </a:fld>
            <a:endParaRPr lang="es-ES_tradnl"/>
          </a:p>
        </p:txBody>
      </p:sp>
    </p:spTree>
    <p:extLst>
      <p:ext uri="{BB962C8B-B14F-4D97-AF65-F5344CB8AC3E}">
        <p14:creationId xmlns:p14="http://schemas.microsoft.com/office/powerpoint/2010/main" val="99315515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83</a:t>
            </a:fld>
            <a:endParaRPr lang="es-ES_tradnl"/>
          </a:p>
        </p:txBody>
      </p:sp>
    </p:spTree>
    <p:extLst>
      <p:ext uri="{BB962C8B-B14F-4D97-AF65-F5344CB8AC3E}">
        <p14:creationId xmlns:p14="http://schemas.microsoft.com/office/powerpoint/2010/main" val="50653435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84</a:t>
            </a:fld>
            <a:endParaRPr lang="es-ES_tradnl"/>
          </a:p>
        </p:txBody>
      </p:sp>
    </p:spTree>
    <p:extLst>
      <p:ext uri="{BB962C8B-B14F-4D97-AF65-F5344CB8AC3E}">
        <p14:creationId xmlns:p14="http://schemas.microsoft.com/office/powerpoint/2010/main" val="239099421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85</a:t>
            </a:fld>
            <a:endParaRPr lang="es-ES_tradnl"/>
          </a:p>
        </p:txBody>
      </p:sp>
    </p:spTree>
    <p:extLst>
      <p:ext uri="{BB962C8B-B14F-4D97-AF65-F5344CB8AC3E}">
        <p14:creationId xmlns:p14="http://schemas.microsoft.com/office/powerpoint/2010/main" val="221108337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86</a:t>
            </a:fld>
            <a:endParaRPr lang="es-ES_tradnl"/>
          </a:p>
        </p:txBody>
      </p:sp>
    </p:spTree>
    <p:extLst>
      <p:ext uri="{BB962C8B-B14F-4D97-AF65-F5344CB8AC3E}">
        <p14:creationId xmlns:p14="http://schemas.microsoft.com/office/powerpoint/2010/main" val="331731344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87</a:t>
            </a:fld>
            <a:endParaRPr lang="es-ES_tradnl"/>
          </a:p>
        </p:txBody>
      </p:sp>
    </p:spTree>
    <p:extLst>
      <p:ext uri="{BB962C8B-B14F-4D97-AF65-F5344CB8AC3E}">
        <p14:creationId xmlns:p14="http://schemas.microsoft.com/office/powerpoint/2010/main" val="200800268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88</a:t>
            </a:fld>
            <a:endParaRPr lang="es-ES_tradnl"/>
          </a:p>
        </p:txBody>
      </p:sp>
    </p:spTree>
    <p:extLst>
      <p:ext uri="{BB962C8B-B14F-4D97-AF65-F5344CB8AC3E}">
        <p14:creationId xmlns:p14="http://schemas.microsoft.com/office/powerpoint/2010/main" val="225484117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89</a:t>
            </a:fld>
            <a:endParaRPr lang="es-ES_tradnl"/>
          </a:p>
        </p:txBody>
      </p:sp>
    </p:spTree>
    <p:extLst>
      <p:ext uri="{BB962C8B-B14F-4D97-AF65-F5344CB8AC3E}">
        <p14:creationId xmlns:p14="http://schemas.microsoft.com/office/powerpoint/2010/main" val="83743795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90</a:t>
            </a:fld>
            <a:endParaRPr lang="es-ES_tradnl"/>
          </a:p>
        </p:txBody>
      </p:sp>
    </p:spTree>
    <p:extLst>
      <p:ext uri="{BB962C8B-B14F-4D97-AF65-F5344CB8AC3E}">
        <p14:creationId xmlns:p14="http://schemas.microsoft.com/office/powerpoint/2010/main" val="2561922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70710737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91</a:t>
            </a:fld>
            <a:endParaRPr lang="es-ES_tradnl"/>
          </a:p>
        </p:txBody>
      </p:sp>
    </p:spTree>
    <p:extLst>
      <p:ext uri="{BB962C8B-B14F-4D97-AF65-F5344CB8AC3E}">
        <p14:creationId xmlns:p14="http://schemas.microsoft.com/office/powerpoint/2010/main" val="317577665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6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92</a:t>
            </a:fld>
            <a:endParaRPr lang="es-ES_tradnl"/>
          </a:p>
        </p:txBody>
      </p:sp>
    </p:spTree>
    <p:extLst>
      <p:ext uri="{BB962C8B-B14F-4D97-AF65-F5344CB8AC3E}">
        <p14:creationId xmlns:p14="http://schemas.microsoft.com/office/powerpoint/2010/main" val="3711203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4/9/24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4/9/24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4/9/24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4/9/24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4/9/24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4/9/24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4/9/24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4/9/24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4/9/24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4/9/24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4/9/24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4/9/24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11.png"/><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www.3blue1brown.com/lessons/bayes-theorem"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image" Target="../media/image43.svg"/><Relationship Id="rId5" Type="http://schemas.openxmlformats.org/officeDocument/2006/relationships/image" Target="../media/image42.png"/><Relationship Id="rId4" Type="http://schemas.openxmlformats.org/officeDocument/2006/relationships/image" Target="../media/image41.sv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44.png"/><Relationship Id="rId4" Type="http://schemas.microsoft.com/office/2007/relationships/hdphoto" Target="../media/hdphoto1.wdp"/></Relationships>
</file>

<file path=ppt/slides/_rels/slide59.xml.rels><?xml version="1.0" encoding="UTF-8" standalone="yes"?>
<Relationships xmlns="http://schemas.openxmlformats.org/package/2006/relationships"><Relationship Id="rId3" Type="http://schemas.openxmlformats.org/officeDocument/2006/relationships/image" Target="../media/image45.png"/><Relationship Id="rId7" Type="http://schemas.openxmlformats.org/officeDocument/2006/relationships/image" Target="../media/image46.png"/><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4.png"/><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image" Target="../media/image43.svg"/><Relationship Id="rId5" Type="http://schemas.openxmlformats.org/officeDocument/2006/relationships/image" Target="../media/image42.png"/><Relationship Id="rId4" Type="http://schemas.openxmlformats.org/officeDocument/2006/relationships/image" Target="../media/image41.svg"/></Relationships>
</file>

<file path=ppt/slides/_rels/slide62.xml.rels><?xml version="1.0" encoding="UTF-8" standalone="yes"?>
<Relationships xmlns="http://schemas.openxmlformats.org/package/2006/relationships"><Relationship Id="rId3" Type="http://schemas.openxmlformats.org/officeDocument/2006/relationships/image" Target="../media/image42.png"/><Relationship Id="rId7" Type="http://schemas.openxmlformats.org/officeDocument/2006/relationships/image" Target="../media/image47.png"/><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image" Target="../media/image41.svg"/><Relationship Id="rId5" Type="http://schemas.openxmlformats.org/officeDocument/2006/relationships/image" Target="../media/image40.png"/><Relationship Id="rId4" Type="http://schemas.openxmlformats.org/officeDocument/2006/relationships/image" Target="../media/image43.svg"/></Relationships>
</file>

<file path=ppt/slides/_rels/slide6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77.xml.rels><?xml version="1.0" encoding="UTF-8" standalone="yes"?>
<Relationships xmlns="http://schemas.openxmlformats.org/package/2006/relationships"><Relationship Id="rId3" Type="http://schemas.openxmlformats.org/officeDocument/2006/relationships/image" Target="../media/image51.png"/><Relationship Id="rId7" Type="http://schemas.openxmlformats.org/officeDocument/2006/relationships/image" Target="../media/image55.png"/><Relationship Id="rId2" Type="http://schemas.openxmlformats.org/officeDocument/2006/relationships/notesSlide" Target="../notesSlides/notesSlide76.xml"/><Relationship Id="rId1" Type="http://schemas.openxmlformats.org/officeDocument/2006/relationships/slideLayout" Target="../slideLayouts/slideLayout2.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80.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7.png"/><Relationship Id="rId7" Type="http://schemas.openxmlformats.org/officeDocument/2006/relationships/image" Target="../media/image62.png"/><Relationship Id="rId2" Type="http://schemas.openxmlformats.org/officeDocument/2006/relationships/notesSlide" Target="../notesSlides/notesSlide79.xml"/><Relationship Id="rId1" Type="http://schemas.openxmlformats.org/officeDocument/2006/relationships/slideLayout" Target="../slideLayouts/slideLayout2.xml"/><Relationship Id="rId6" Type="http://schemas.openxmlformats.org/officeDocument/2006/relationships/image" Target="../media/image61.png"/><Relationship Id="rId5" Type="http://schemas.openxmlformats.org/officeDocument/2006/relationships/image" Target="../media/image59.png"/><Relationship Id="rId4" Type="http://schemas.openxmlformats.org/officeDocument/2006/relationships/image" Target="../media/image58.png"/><Relationship Id="rId9" Type="http://schemas.openxmlformats.org/officeDocument/2006/relationships/image" Target="../media/image65.png"/></Relationships>
</file>

<file path=ppt/slides/_rels/slide81.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7.png"/><Relationship Id="rId7" Type="http://schemas.openxmlformats.org/officeDocument/2006/relationships/image" Target="../media/image62.png"/><Relationship Id="rId2" Type="http://schemas.openxmlformats.org/officeDocument/2006/relationships/notesSlide" Target="../notesSlides/notesSlide80.xml"/><Relationship Id="rId1" Type="http://schemas.openxmlformats.org/officeDocument/2006/relationships/slideLayout" Target="../slideLayouts/slideLayout2.xml"/><Relationship Id="rId6" Type="http://schemas.openxmlformats.org/officeDocument/2006/relationships/image" Target="../media/image61.png"/><Relationship Id="rId5" Type="http://schemas.openxmlformats.org/officeDocument/2006/relationships/image" Target="../media/image59.png"/><Relationship Id="rId4" Type="http://schemas.openxmlformats.org/officeDocument/2006/relationships/image" Target="../media/image58.png"/><Relationship Id="rId9" Type="http://schemas.openxmlformats.org/officeDocument/2006/relationships/image" Target="../media/image65.png"/></Relationships>
</file>

<file path=ppt/slides/_rels/slide82.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56.png"/><Relationship Id="rId4" Type="http://schemas.openxmlformats.org/officeDocument/2006/relationships/image" Target="../media/image10.png"/></Relationships>
</file>

<file path=ppt/slides/_rels/slide90.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3"/>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Clasificadores</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4"/>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10</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613647"/>
                <a:ext cx="10890730" cy="4315566"/>
              </a:xfrm>
            </p:spPr>
            <p:txBody>
              <a:bodyPr>
                <a:normAutofit fontScale="92500" lnSpcReduction="20000"/>
              </a:bodyPr>
              <a:lstStyle/>
              <a:p>
                <a:pPr marL="0" indent="0">
                  <a:buNone/>
                </a:pPr>
                <a:r>
                  <a:rPr lang="es-ES_tradnl" sz="2400" i="1" dirty="0"/>
                  <a:t>¿Para qué nos sirve?</a:t>
                </a:r>
                <a:endParaRPr lang="es-ES_tradnl" sz="2400" dirty="0"/>
              </a:p>
              <a:p>
                <a:pPr marL="0" indent="0">
                  <a:buNone/>
                </a:pPr>
                <a:r>
                  <a:rPr lang="es-ES_tradnl" sz="2400" dirty="0"/>
                  <a:t>Esta regresión cuando </a:t>
                </a:r>
                <a14:m>
                  <m:oMath xmlns:m="http://schemas.openxmlformats.org/officeDocument/2006/math">
                    <m:r>
                      <a:rPr lang="en-US" sz="2400" b="0" i="1" smtClean="0">
                        <a:latin typeface="Cambria Math" panose="02040503050406030204" pitchFamily="18" charset="0"/>
                        <a:ea typeface="Cambria Math" panose="02040503050406030204" pitchFamily="18" charset="0"/>
                      </a:rPr>
                      <m:t>𝛼</m:t>
                    </m:r>
                  </m:oMath>
                </a14:m>
                <a:r>
                  <a:rPr lang="el-GR" sz="2400" dirty="0"/>
                  <a:t> </a:t>
                </a:r>
                <a:r>
                  <a:rPr lang="es-ES_tradnl" sz="2400" dirty="0"/>
                  <a:t>crece, algunos coeficientes se hacen exactamente cero. Por lo que Lasso realiza una selección de atributos.</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613647"/>
                <a:ext cx="10890730" cy="4315566"/>
              </a:xfrm>
              <a:blipFill>
                <a:blip r:embed="rId3"/>
                <a:stretch>
                  <a:fillRect l="-816" t="-2053" r="-350"/>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pic>
        <p:nvPicPr>
          <p:cNvPr id="8" name="text15ds972e1.png" descr="text15ds972e1.png">
            <a:extLst>
              <a:ext uri="{FF2B5EF4-FFF2-40B4-BE49-F238E27FC236}">
                <a16:creationId xmlns:a16="http://schemas.microsoft.com/office/drawing/2014/main" id="{CA3E23A5-0CB3-8DA9-E7D5-05FE0C8B8CCD}"/>
              </a:ext>
            </a:extLst>
          </p:cNvPr>
          <p:cNvPicPr>
            <a:picLocks noChangeAspect="1"/>
          </p:cNvPicPr>
          <p:nvPr/>
        </p:nvPicPr>
        <p:blipFill>
          <a:blip r:embed="rId5"/>
          <a:stretch>
            <a:fillRect/>
          </a:stretch>
        </p:blipFill>
        <p:spPr>
          <a:xfrm>
            <a:off x="4287486" y="2902217"/>
            <a:ext cx="3617027" cy="3111658"/>
          </a:xfrm>
          <a:prstGeom prst="rect">
            <a:avLst/>
          </a:prstGeom>
          <a:ln w="12700">
            <a:miter lim="400000"/>
          </a:ln>
        </p:spPr>
      </p:pic>
      <p:sp>
        <p:nvSpPr>
          <p:cNvPr id="9" name="TextBox 8">
            <a:extLst>
              <a:ext uri="{FF2B5EF4-FFF2-40B4-BE49-F238E27FC236}">
                <a16:creationId xmlns:a16="http://schemas.microsoft.com/office/drawing/2014/main" id="{370B6341-C8E9-5E3A-48C2-B375E011614D}"/>
              </a:ext>
            </a:extLst>
          </p:cNvPr>
          <p:cNvSpPr txBox="1"/>
          <p:nvPr/>
        </p:nvSpPr>
        <p:spPr>
          <a:xfrm>
            <a:off x="7749663" y="2983104"/>
            <a:ext cx="81051" cy="138499"/>
          </a:xfrm>
          <a:prstGeom prst="rect">
            <a:avLst/>
          </a:prstGeom>
          <a:solidFill>
            <a:schemeClr val="bg1"/>
          </a:solidFill>
        </p:spPr>
        <p:txBody>
          <a:bodyPr wrap="square" lIns="0" tIns="0" rIns="0" bIns="0" rtlCol="0">
            <a:spAutoFit/>
          </a:bodyPr>
          <a:lstStyle/>
          <a:p>
            <a:r>
              <a:rPr lang="es-ES_tradnl" sz="900" dirty="0"/>
              <a:t>0</a:t>
            </a:r>
          </a:p>
        </p:txBody>
      </p:sp>
      <p:sp>
        <p:nvSpPr>
          <p:cNvPr id="10" name="TextBox 9">
            <a:extLst>
              <a:ext uri="{FF2B5EF4-FFF2-40B4-BE49-F238E27FC236}">
                <a16:creationId xmlns:a16="http://schemas.microsoft.com/office/drawing/2014/main" id="{910902DA-3C85-5E2E-7F39-B40675765D2B}"/>
              </a:ext>
            </a:extLst>
          </p:cNvPr>
          <p:cNvSpPr txBox="1"/>
          <p:nvPr/>
        </p:nvSpPr>
        <p:spPr>
          <a:xfrm>
            <a:off x="7749780" y="3133240"/>
            <a:ext cx="81051" cy="138499"/>
          </a:xfrm>
          <a:prstGeom prst="rect">
            <a:avLst/>
          </a:prstGeom>
          <a:solidFill>
            <a:schemeClr val="bg1"/>
          </a:solidFill>
        </p:spPr>
        <p:txBody>
          <a:bodyPr wrap="square" lIns="0" tIns="0" rIns="0" bIns="0" rtlCol="0">
            <a:spAutoFit/>
          </a:bodyPr>
          <a:lstStyle/>
          <a:p>
            <a:r>
              <a:rPr lang="es-ES_tradnl" sz="900" dirty="0"/>
              <a:t>1</a:t>
            </a:r>
          </a:p>
        </p:txBody>
      </p:sp>
      <p:sp>
        <p:nvSpPr>
          <p:cNvPr id="11" name="TextBox 10">
            <a:extLst>
              <a:ext uri="{FF2B5EF4-FFF2-40B4-BE49-F238E27FC236}">
                <a16:creationId xmlns:a16="http://schemas.microsoft.com/office/drawing/2014/main" id="{D33FD648-0DD4-08EC-2D65-137D737B59FE}"/>
              </a:ext>
            </a:extLst>
          </p:cNvPr>
          <p:cNvSpPr txBox="1"/>
          <p:nvPr/>
        </p:nvSpPr>
        <p:spPr>
          <a:xfrm>
            <a:off x="7749779" y="3293243"/>
            <a:ext cx="81051" cy="138499"/>
          </a:xfrm>
          <a:prstGeom prst="rect">
            <a:avLst/>
          </a:prstGeom>
          <a:solidFill>
            <a:schemeClr val="bg1"/>
          </a:solidFill>
        </p:spPr>
        <p:txBody>
          <a:bodyPr wrap="square" lIns="0" tIns="0" rIns="0" bIns="0" rtlCol="0">
            <a:spAutoFit/>
          </a:bodyPr>
          <a:lstStyle/>
          <a:p>
            <a:r>
              <a:rPr lang="es-ES_tradnl" sz="900" dirty="0"/>
              <a:t>2</a:t>
            </a:r>
          </a:p>
        </p:txBody>
      </p:sp>
      <p:sp>
        <p:nvSpPr>
          <p:cNvPr id="12" name="TextBox 11">
            <a:extLst>
              <a:ext uri="{FF2B5EF4-FFF2-40B4-BE49-F238E27FC236}">
                <a16:creationId xmlns:a16="http://schemas.microsoft.com/office/drawing/2014/main" id="{A3FF0586-96C5-3347-C4E7-C5C8ABE448D3}"/>
              </a:ext>
            </a:extLst>
          </p:cNvPr>
          <p:cNvSpPr txBox="1"/>
          <p:nvPr/>
        </p:nvSpPr>
        <p:spPr>
          <a:xfrm>
            <a:off x="7749663" y="3452273"/>
            <a:ext cx="81051" cy="138499"/>
          </a:xfrm>
          <a:prstGeom prst="rect">
            <a:avLst/>
          </a:prstGeom>
          <a:solidFill>
            <a:schemeClr val="bg1"/>
          </a:solidFill>
        </p:spPr>
        <p:txBody>
          <a:bodyPr wrap="square" lIns="0" tIns="0" rIns="0" bIns="0" rtlCol="0">
            <a:spAutoFit/>
          </a:bodyPr>
          <a:lstStyle/>
          <a:p>
            <a:r>
              <a:rPr lang="es-ES_tradnl" sz="900" dirty="0"/>
              <a:t>3</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F7752DC6-D938-E596-8282-7A14EAF725BA}"/>
                  </a:ext>
                </a:extLst>
              </p:cNvPr>
              <p:cNvSpPr txBox="1"/>
              <p:nvPr/>
            </p:nvSpPr>
            <p:spPr>
              <a:xfrm>
                <a:off x="5836239" y="5790713"/>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13" name="TextBox 12">
                <a:extLst>
                  <a:ext uri="{FF2B5EF4-FFF2-40B4-BE49-F238E27FC236}">
                    <a16:creationId xmlns:a16="http://schemas.microsoft.com/office/drawing/2014/main" id="{F7752DC6-D938-E596-8282-7A14EAF725BA}"/>
                  </a:ext>
                </a:extLst>
              </p:cNvPr>
              <p:cNvSpPr txBox="1">
                <a:spLocks noRot="1" noChangeAspect="1" noMove="1" noResize="1" noEditPoints="1" noAdjustHandles="1" noChangeArrowheads="1" noChangeShapeType="1" noTextEdit="1"/>
              </p:cNvSpPr>
              <p:nvPr/>
            </p:nvSpPr>
            <p:spPr>
              <a:xfrm>
                <a:off x="5836239" y="5790713"/>
                <a:ext cx="476988" cy="276999"/>
              </a:xfrm>
              <a:prstGeom prst="rect">
                <a:avLst/>
              </a:prstGeom>
              <a:blipFill>
                <a:blip r:embed="rId6"/>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3680359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Clasificación</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Clasificación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30188"/>
            <a:ext cx="6851631" cy="4354925"/>
          </a:xfrm>
        </p:spPr>
        <p:txBody>
          <a:bodyPr>
            <a:normAutofit fontScale="85000" lnSpcReduction="10000"/>
          </a:bodyPr>
          <a:lstStyle/>
          <a:p>
            <a:pPr marL="0" indent="0">
              <a:buNone/>
            </a:pPr>
            <a:r>
              <a:rPr lang="es-ES" sz="2400" dirty="0"/>
              <a:t>Es más común encontrarnos con problema de clasificación que de regresión:</a:t>
            </a:r>
          </a:p>
          <a:p>
            <a:r>
              <a:rPr lang="es-ES" sz="2400" dirty="0"/>
              <a:t>Una persona llega a una guardia con un set de síntomas atribuidos a una de tres condiciones médicas.</a:t>
            </a:r>
          </a:p>
          <a:p>
            <a:r>
              <a:rPr lang="es-ES" sz="2400" dirty="0"/>
              <a:t>Un servicio de banca online debe determinar si una transacción en el sitio es fraudulenta o no, usando como base la dirección IP, historia de transacciones, etc.</a:t>
            </a:r>
          </a:p>
          <a:p>
            <a:r>
              <a:rPr lang="es-ES" sz="2400" dirty="0"/>
              <a:t>En base a la secuencia de ADN de un número de pacientes con y sin una enfermedad dada, un genetista debe determinar que mutaciones de ADN genera un efecto nocivo relacionado a la enfermedad o no. </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3" name="Picture 2" descr="A red and blue dots on a black background&#10;&#10;Description automatically generated">
            <a:extLst>
              <a:ext uri="{FF2B5EF4-FFF2-40B4-BE49-F238E27FC236}">
                <a16:creationId xmlns:a16="http://schemas.microsoft.com/office/drawing/2014/main" id="{12239632-90CA-91F0-EDFF-6363838D3CE3}"/>
              </a:ext>
            </a:extLst>
          </p:cNvPr>
          <p:cNvPicPr>
            <a:picLocks noChangeAspect="1"/>
          </p:cNvPicPr>
          <p:nvPr/>
        </p:nvPicPr>
        <p:blipFill>
          <a:blip r:embed="rId4"/>
          <a:stretch>
            <a:fillRect/>
          </a:stretch>
        </p:blipFill>
        <p:spPr>
          <a:xfrm>
            <a:off x="7731966" y="2293126"/>
            <a:ext cx="3480233" cy="3351335"/>
          </a:xfrm>
          <a:prstGeom prst="rect">
            <a:avLst/>
          </a:prstGeom>
        </p:spPr>
      </p:pic>
    </p:spTree>
    <p:extLst>
      <p:ext uri="{BB962C8B-B14F-4D97-AF65-F5344CB8AC3E}">
        <p14:creationId xmlns:p14="http://schemas.microsoft.com/office/powerpoint/2010/main" val="10139529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Clasificación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30188"/>
            <a:ext cx="6851631" cy="4354925"/>
          </a:xfrm>
        </p:spPr>
        <p:txBody>
          <a:bodyPr>
            <a:normAutofit fontScale="92500" lnSpcReduction="20000"/>
          </a:bodyPr>
          <a:lstStyle/>
          <a:p>
            <a:pPr marL="0" indent="0">
              <a:buNone/>
            </a:pPr>
            <a:r>
              <a:rPr lang="es-ES" sz="2400" dirty="0"/>
              <a:t>Regresión y clasificación son problemas muy similares entre sí. En ambos buscamos predecir una variable, la diferencia radica en que </a:t>
            </a:r>
            <a:r>
              <a:rPr lang="es-ES" sz="2400" b="1" dirty="0">
                <a:solidFill>
                  <a:schemeClr val="accent6">
                    <a:lumMod val="60000"/>
                    <a:lumOff val="40000"/>
                  </a:schemeClr>
                </a:solidFill>
              </a:rPr>
              <a:t>regresión</a:t>
            </a:r>
            <a:r>
              <a:rPr lang="es-ES" sz="2400" dirty="0"/>
              <a:t> predice una variable </a:t>
            </a:r>
            <a:r>
              <a:rPr lang="es-ES" sz="2400" b="1" dirty="0">
                <a:solidFill>
                  <a:schemeClr val="accent6">
                    <a:lumMod val="60000"/>
                    <a:lumOff val="40000"/>
                  </a:schemeClr>
                </a:solidFill>
              </a:rPr>
              <a:t>numérica</a:t>
            </a:r>
            <a:r>
              <a:rPr lang="es-ES" sz="2400" dirty="0"/>
              <a:t> y </a:t>
            </a:r>
            <a:r>
              <a:rPr lang="es-ES" sz="2400" b="1" dirty="0">
                <a:solidFill>
                  <a:schemeClr val="accent1"/>
                </a:solidFill>
              </a:rPr>
              <a:t>clasificación</a:t>
            </a:r>
            <a:r>
              <a:rPr lang="es-ES" sz="2400" dirty="0"/>
              <a:t> una </a:t>
            </a:r>
            <a:r>
              <a:rPr lang="es-ES" sz="2400" b="1" dirty="0">
                <a:solidFill>
                  <a:schemeClr val="accent1"/>
                </a:solidFill>
              </a:rPr>
              <a:t>categórica</a:t>
            </a:r>
            <a:r>
              <a:rPr lang="es-ES" sz="2400" dirty="0"/>
              <a:t>.</a:t>
            </a:r>
          </a:p>
          <a:p>
            <a:pPr marL="0" indent="0">
              <a:buNone/>
            </a:pPr>
            <a:r>
              <a:rPr lang="es-ES" sz="2400" dirty="0"/>
              <a:t>¿Por qué no usar regresión para predecir respuestas cualitativas?</a:t>
            </a:r>
          </a:p>
          <a:p>
            <a:pPr marL="0" indent="0">
              <a:buNone/>
            </a:pPr>
            <a:r>
              <a:rPr lang="es-ES" sz="2400" dirty="0"/>
              <a:t>Si usamos el ejemplo de los pacientes que llegan a la guardia, supongamos que hay tres diagnósticos:</a:t>
            </a:r>
          </a:p>
          <a:p>
            <a:r>
              <a:rPr lang="es-ES" sz="2400" b="1" dirty="0">
                <a:solidFill>
                  <a:schemeClr val="accent3"/>
                </a:solidFill>
              </a:rPr>
              <a:t>ACV</a:t>
            </a:r>
          </a:p>
          <a:p>
            <a:r>
              <a:rPr lang="es-ES" sz="2400" b="1" dirty="0">
                <a:solidFill>
                  <a:schemeClr val="accent5"/>
                </a:solidFill>
              </a:rPr>
              <a:t>Sobredosis</a:t>
            </a:r>
          </a:p>
          <a:p>
            <a:r>
              <a:rPr lang="es-ES" sz="2400" b="1" dirty="0">
                <a:solidFill>
                  <a:srgbClr val="92D050"/>
                </a:solidFill>
              </a:rPr>
              <a:t>Ataques epilépticos</a:t>
            </a:r>
          </a:p>
          <a:p>
            <a:pPr marL="0" indent="0">
              <a:buNone/>
            </a:pPr>
            <a:endParaRPr lang="es-ES"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3" name="Picture 2" descr="A red and blue dots on a black background&#10;&#10;Description automatically generated">
            <a:extLst>
              <a:ext uri="{FF2B5EF4-FFF2-40B4-BE49-F238E27FC236}">
                <a16:creationId xmlns:a16="http://schemas.microsoft.com/office/drawing/2014/main" id="{12239632-90CA-91F0-EDFF-6363838D3CE3}"/>
              </a:ext>
            </a:extLst>
          </p:cNvPr>
          <p:cNvPicPr>
            <a:picLocks noChangeAspect="1"/>
          </p:cNvPicPr>
          <p:nvPr/>
        </p:nvPicPr>
        <p:blipFill>
          <a:blip r:embed="rId4"/>
          <a:stretch>
            <a:fillRect/>
          </a:stretch>
        </p:blipFill>
        <p:spPr>
          <a:xfrm>
            <a:off x="7731966" y="2293126"/>
            <a:ext cx="3480233" cy="3351335"/>
          </a:xfrm>
          <a:prstGeom prst="rect">
            <a:avLst/>
          </a:prstGeom>
        </p:spPr>
      </p:pic>
    </p:spTree>
    <p:extLst>
      <p:ext uri="{BB962C8B-B14F-4D97-AF65-F5344CB8AC3E}">
        <p14:creationId xmlns:p14="http://schemas.microsoft.com/office/powerpoint/2010/main" val="40595272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Clasificación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30188"/>
            <a:ext cx="10691265" cy="4354925"/>
          </a:xfrm>
        </p:spPr>
        <p:txBody>
          <a:bodyPr>
            <a:normAutofit fontScale="92500"/>
          </a:bodyPr>
          <a:lstStyle/>
          <a:p>
            <a:pPr marL="0" indent="0">
              <a:buNone/>
            </a:pPr>
            <a:r>
              <a:rPr lang="es-ES" sz="2400" dirty="0"/>
              <a:t>Realizamos la siguiente codificación</a:t>
            </a:r>
          </a:p>
          <a:p>
            <a:r>
              <a:rPr lang="es-ES" sz="2400" b="1" dirty="0">
                <a:solidFill>
                  <a:schemeClr val="accent3"/>
                </a:solidFill>
              </a:rPr>
              <a:t>ACV</a:t>
            </a:r>
            <a:r>
              <a:rPr lang="es-ES" sz="2400" dirty="0"/>
              <a:t>: 1</a:t>
            </a:r>
          </a:p>
          <a:p>
            <a:r>
              <a:rPr lang="es-ES" sz="2400" b="1" dirty="0">
                <a:solidFill>
                  <a:schemeClr val="accent5"/>
                </a:solidFill>
              </a:rPr>
              <a:t>Sobredosis</a:t>
            </a:r>
            <a:r>
              <a:rPr lang="es-ES" sz="2400" dirty="0"/>
              <a:t>: 2</a:t>
            </a:r>
          </a:p>
          <a:p>
            <a:r>
              <a:rPr lang="es-ES" sz="2400" b="1" dirty="0">
                <a:solidFill>
                  <a:srgbClr val="92D050"/>
                </a:solidFill>
              </a:rPr>
              <a:t>Ataques epilépticos</a:t>
            </a:r>
            <a:r>
              <a:rPr lang="es-ES" sz="2400" dirty="0"/>
              <a:t>: 3</a:t>
            </a:r>
          </a:p>
          <a:p>
            <a:pPr marL="0" indent="0">
              <a:buNone/>
            </a:pPr>
            <a:r>
              <a:rPr lang="es-ES" sz="2400" dirty="0"/>
              <a:t>Aplicamos un modelo de regresión lineal para predecir en base a los predicadores del paciente. </a:t>
            </a:r>
          </a:p>
          <a:p>
            <a:pPr marL="0" indent="0">
              <a:buNone/>
            </a:pPr>
            <a:r>
              <a:rPr lang="es-ES" sz="2400" dirty="0"/>
              <a:t>El problema con esto es que la codificación implica un orden en los resultados, poniendo a </a:t>
            </a:r>
            <a:r>
              <a:rPr lang="es-ES" sz="2400" b="1" dirty="0">
                <a:solidFill>
                  <a:schemeClr val="accent5"/>
                </a:solidFill>
              </a:rPr>
              <a:t>sobredosis</a:t>
            </a:r>
            <a:r>
              <a:rPr lang="es-ES" sz="2400" dirty="0"/>
              <a:t> entre </a:t>
            </a:r>
            <a:r>
              <a:rPr lang="es-ES" sz="2400" b="1" dirty="0">
                <a:solidFill>
                  <a:schemeClr val="accent3"/>
                </a:solidFill>
              </a:rPr>
              <a:t>ACV</a:t>
            </a:r>
            <a:r>
              <a:rPr lang="es-ES" sz="2400" dirty="0"/>
              <a:t> y </a:t>
            </a:r>
            <a:r>
              <a:rPr lang="es-ES" sz="2400" b="1" dirty="0">
                <a:solidFill>
                  <a:srgbClr val="92D050"/>
                </a:solidFill>
              </a:rPr>
              <a:t>ataques epilépticos</a:t>
            </a:r>
            <a:r>
              <a:rPr lang="es-ES" sz="2400" dirty="0"/>
              <a:t>, y además que la distancia entre </a:t>
            </a:r>
            <a:r>
              <a:rPr lang="es-ES" sz="2400" b="1" dirty="0">
                <a:solidFill>
                  <a:schemeClr val="accent3"/>
                </a:solidFill>
              </a:rPr>
              <a:t>ACV</a:t>
            </a:r>
            <a:r>
              <a:rPr lang="es-ES" sz="2400" dirty="0"/>
              <a:t> y </a:t>
            </a:r>
            <a:r>
              <a:rPr lang="es-ES" sz="2400" b="1" dirty="0">
                <a:solidFill>
                  <a:schemeClr val="accent5"/>
                </a:solidFill>
              </a:rPr>
              <a:t>sobredosis</a:t>
            </a:r>
            <a:r>
              <a:rPr lang="es-ES" sz="2400" dirty="0"/>
              <a:t> es la misma que </a:t>
            </a:r>
            <a:r>
              <a:rPr lang="es-ES" sz="2400" b="1" dirty="0">
                <a:solidFill>
                  <a:schemeClr val="accent5"/>
                </a:solidFill>
              </a:rPr>
              <a:t>sobredosis</a:t>
            </a:r>
            <a:r>
              <a:rPr lang="es-ES" sz="2400" dirty="0"/>
              <a:t> y </a:t>
            </a:r>
            <a:r>
              <a:rPr lang="es-ES" sz="2400" b="1" dirty="0">
                <a:solidFill>
                  <a:srgbClr val="92D050"/>
                </a:solidFill>
              </a:rPr>
              <a:t>ataques epilépticos</a:t>
            </a:r>
            <a:r>
              <a:rPr lang="es-ES" sz="2400" dirty="0"/>
              <a:t>.</a:t>
            </a:r>
          </a:p>
          <a:p>
            <a:pPr marL="0" indent="0">
              <a:buNone/>
            </a:pPr>
            <a:endParaRPr lang="es-ES"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28783663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Clasificación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30188"/>
            <a:ext cx="10691265" cy="4354925"/>
          </a:xfrm>
        </p:spPr>
        <p:txBody>
          <a:bodyPr>
            <a:normAutofit/>
          </a:bodyPr>
          <a:lstStyle/>
          <a:p>
            <a:pPr marL="0" indent="0">
              <a:buNone/>
            </a:pPr>
            <a:r>
              <a:rPr lang="es-ES" sz="2400" dirty="0"/>
              <a:t>Pero tranquilamente podríamos haber elegido:</a:t>
            </a:r>
          </a:p>
          <a:p>
            <a:r>
              <a:rPr lang="es-ES" sz="2400" b="1" dirty="0">
                <a:solidFill>
                  <a:srgbClr val="92D050"/>
                </a:solidFill>
              </a:rPr>
              <a:t>Ataques epilépticos</a:t>
            </a:r>
            <a:r>
              <a:rPr lang="es-ES" sz="2400" dirty="0"/>
              <a:t>: 1</a:t>
            </a:r>
          </a:p>
          <a:p>
            <a:r>
              <a:rPr lang="es-ES" sz="2400" b="1" dirty="0">
                <a:solidFill>
                  <a:schemeClr val="accent3"/>
                </a:solidFill>
              </a:rPr>
              <a:t>ACV</a:t>
            </a:r>
            <a:r>
              <a:rPr lang="es-ES" sz="2400" dirty="0"/>
              <a:t>: 2</a:t>
            </a:r>
          </a:p>
          <a:p>
            <a:r>
              <a:rPr lang="es-ES" sz="2400" b="1" dirty="0">
                <a:solidFill>
                  <a:schemeClr val="accent5"/>
                </a:solidFill>
              </a:rPr>
              <a:t>Sobredosis</a:t>
            </a:r>
            <a:r>
              <a:rPr lang="es-ES" sz="2400" dirty="0"/>
              <a:t>: 3</a:t>
            </a:r>
          </a:p>
          <a:p>
            <a:pPr marL="0" indent="0">
              <a:buNone/>
            </a:pPr>
            <a:r>
              <a:rPr lang="es-ES" sz="2400" dirty="0"/>
              <a:t>Esto nos da una relación totalmente diferente.</a:t>
            </a:r>
          </a:p>
          <a:p>
            <a:pPr marL="0" indent="0">
              <a:buNone/>
            </a:pPr>
            <a:r>
              <a:rPr lang="es-ES" sz="2400" dirty="0"/>
              <a:t>Cada una de estas codificaciones produciría modelos lineales diferentes que, en última instancia, conducirían a diferentes conjuntos de predicciones sobre observaciones de prueba.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30104003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Clasificación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16</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30188"/>
                <a:ext cx="10691265" cy="4354925"/>
              </a:xfrm>
            </p:spPr>
            <p:txBody>
              <a:bodyPr>
                <a:normAutofit/>
              </a:bodyPr>
              <a:lstStyle/>
              <a:p>
                <a:pPr marL="0" indent="0">
                  <a:buNone/>
                </a:pPr>
                <a:r>
                  <a:rPr lang="es-ES" sz="2400" dirty="0"/>
                  <a:t>Si el target es una </a:t>
                </a:r>
                <a:r>
                  <a:rPr lang="es-ES" sz="2400" b="1" dirty="0">
                    <a:solidFill>
                      <a:srgbClr val="FFC000"/>
                    </a:solidFill>
                  </a:rPr>
                  <a:t>variable categórica ordinal</a:t>
                </a:r>
                <a:r>
                  <a:rPr lang="es-ES" sz="2400" dirty="0"/>
                  <a:t>, ahí el orden tiene sentido y está en un gris la elección de valores posibles modelos de clasificación y regresión.</a:t>
                </a:r>
              </a:p>
              <a:p>
                <a:pPr marL="0" indent="0">
                  <a:buNone/>
                </a:pPr>
                <a:r>
                  <a:rPr lang="es-ES" sz="2400" dirty="0"/>
                  <a:t>Es más, un caso de respuesta booleanas, por ejemplo, si una persona tiene </a:t>
                </a:r>
                <a:r>
                  <a:rPr lang="es-ES" sz="2400" b="1" dirty="0">
                    <a:solidFill>
                      <a:schemeClr val="accent3"/>
                    </a:solidFill>
                  </a:rPr>
                  <a:t>ACV</a:t>
                </a:r>
                <a:r>
                  <a:rPr lang="es-ES" sz="2400" dirty="0"/>
                  <a:t> (igual a 1) o no (igual a 0), podemos lograr mostrar que un modelo de regresión lineal es de hecho una estimación de la probabilidad de tener </a:t>
                </a:r>
                <a:r>
                  <a:rPr lang="es-ES" sz="2400" b="1" dirty="0">
                    <a:solidFill>
                      <a:schemeClr val="accent3"/>
                    </a:solidFill>
                  </a:rPr>
                  <a:t>ACV</a:t>
                </a:r>
                <a:r>
                  <a:rPr lang="es-ES" sz="2400" dirty="0"/>
                  <a:t> dado un conjunto de entradas</a:t>
                </a:r>
              </a:p>
              <a:p>
                <a:pPr marL="0" indent="0" algn="ctr">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𝐴𝐶𝑉</m:t>
                          </m:r>
                          <m:r>
                            <a:rPr lang="en-US" sz="2400" b="0" i="1" smtClean="0">
                              <a:latin typeface="Cambria Math" panose="02040503050406030204" pitchFamily="18" charset="0"/>
                            </a:rPr>
                            <m:t>=1</m:t>
                          </m:r>
                        </m:e>
                        <m:e>
                          <m:r>
                            <a:rPr lang="en-US" sz="2400" b="1" i="1" smtClean="0">
                              <a:latin typeface="Cambria Math" panose="02040503050406030204" pitchFamily="18" charset="0"/>
                            </a:rPr>
                            <m:t>𝑿</m:t>
                          </m:r>
                        </m:e>
                      </m:d>
                      <m:r>
                        <a:rPr lang="en-US" sz="2400" i="1">
                          <a:latin typeface="Cambria Math" panose="02040503050406030204" pitchFamily="18" charset="0"/>
                        </a:rPr>
                        <m:t>=</m:t>
                      </m:r>
                      <m:r>
                        <a:rPr lang="en-US" sz="2400" i="1">
                          <a:latin typeface="Cambria Math" panose="02040503050406030204" pitchFamily="18" charset="0"/>
                        </a:rPr>
                        <m:t>𝑏</m:t>
                      </m:r>
                      <m:r>
                        <a:rPr lang="en-US" sz="2400" i="1">
                          <a:latin typeface="Cambria Math" panose="02040503050406030204" pitchFamily="18" charset="0"/>
                        </a:rPr>
                        <m:t>+</m:t>
                      </m:r>
                      <m:sSup>
                        <m:sSupPr>
                          <m:ctrlPr>
                            <a:rPr lang="en-US" sz="2400" b="1" i="1">
                              <a:latin typeface="Cambria Math" panose="02040503050406030204" pitchFamily="18" charset="0"/>
                            </a:rPr>
                          </m:ctrlPr>
                        </m:sSupPr>
                        <m:e>
                          <m:r>
                            <a:rPr lang="en-US" sz="2400" b="1" i="1">
                              <a:latin typeface="Cambria Math" panose="02040503050406030204" pitchFamily="18" charset="0"/>
                            </a:rPr>
                            <m:t>𝑾</m:t>
                          </m:r>
                        </m:e>
                        <m:sup>
                          <m:r>
                            <a:rPr lang="en-US" sz="2400" b="1" i="1">
                              <a:latin typeface="Cambria Math" panose="02040503050406030204" pitchFamily="18" charset="0"/>
                            </a:rPr>
                            <m:t>𝑻</m:t>
                          </m:r>
                        </m:sup>
                      </m:sSup>
                      <m:r>
                        <a:rPr lang="en-US" sz="2400" b="1" i="1">
                          <a:latin typeface="Cambria Math" panose="02040503050406030204" pitchFamily="18" charset="0"/>
                        </a:rPr>
                        <m:t>𝑿</m:t>
                      </m:r>
                    </m:oMath>
                  </m:oMathPara>
                </a14:m>
                <a:endParaRPr lang="es-ES"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5" y="1730188"/>
                <a:ext cx="10691265" cy="4354925"/>
              </a:xfrm>
              <a:blipFill>
                <a:blip r:embed="rId3"/>
                <a:stretch>
                  <a:fillRect l="-949" t="-872" r="-1305"/>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10919196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Regresión Logística</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791095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18</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i="1" dirty="0">
                    <a:solidFill>
                      <a:schemeClr val="accent1">
                        <a:lumMod val="50000"/>
                      </a:schemeClr>
                    </a:solidFill>
                  </a:rPr>
                  <a:t>Lo que buscamos modelar en regresión logística no es el </a:t>
                </a:r>
                <a:r>
                  <a:rPr lang="es-ES" sz="2400" i="1" dirty="0" err="1">
                    <a:solidFill>
                      <a:schemeClr val="accent1">
                        <a:lumMod val="50000"/>
                      </a:schemeClr>
                    </a:solidFill>
                  </a:rPr>
                  <a:t>label</a:t>
                </a:r>
                <a:r>
                  <a:rPr lang="es-ES" sz="2400" i="1" dirty="0">
                    <a:solidFill>
                      <a:schemeClr val="accent1">
                        <a:lumMod val="50000"/>
                      </a:schemeClr>
                    </a:solidFill>
                  </a:rPr>
                  <a:t> y, sino la probabilidad de que y pertenezca a una clase en particular</a:t>
                </a:r>
                <a:r>
                  <a:rPr lang="es-ES" sz="2400" dirty="0"/>
                  <a:t>.</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𝑦</m:t>
                          </m:r>
                          <m:r>
                            <a:rPr lang="en-US" sz="2400" b="0" i="1" smtClean="0">
                              <a:latin typeface="Cambria Math" panose="02040503050406030204" pitchFamily="18" charset="0"/>
                            </a:rPr>
                            <m:t>=</m:t>
                          </m:r>
                          <m:r>
                            <a:rPr lang="en-US" sz="2400" b="0" i="1" smtClean="0">
                              <a:latin typeface="Cambria Math" panose="02040503050406030204" pitchFamily="18" charset="0"/>
                            </a:rPr>
                            <m:t>𝑘</m:t>
                          </m:r>
                        </m:e>
                        <m:e>
                          <m:r>
                            <a:rPr lang="en-US" sz="2400" b="1" i="1" smtClean="0">
                              <a:latin typeface="Cambria Math" panose="02040503050406030204" pitchFamily="18" charset="0"/>
                            </a:rPr>
                            <m:t>𝑿</m:t>
                          </m:r>
                        </m:e>
                      </m:d>
                    </m:oMath>
                  </m:oMathPara>
                </a14:m>
                <a:endParaRPr lang="es-ES" sz="2400" dirty="0"/>
              </a:p>
              <a:p>
                <a:pPr marL="0" indent="0">
                  <a:buNone/>
                </a:pPr>
                <a:r>
                  <a:rPr lang="es-ES" sz="2400" dirty="0"/>
                  <a:t>En una clasificación multiclase k puede ser 0, 1, 2, … (También podría ser cualquier cosa, “perro”, “gato”, “cebra”).</a:t>
                </a:r>
              </a:p>
              <a:p>
                <a:pPr marL="0" indent="0">
                  <a:buNone/>
                </a:pPr>
                <a:r>
                  <a:rPr lang="es-ES" sz="2400" dirty="0"/>
                  <a:t>En el caso de clasificación de dos clases:</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𝑦</m:t>
                          </m:r>
                          <m:r>
                            <a:rPr lang="en-US" sz="2400" b="0" i="1" smtClean="0">
                              <a:latin typeface="Cambria Math" panose="02040503050406030204" pitchFamily="18" charset="0"/>
                            </a:rPr>
                            <m:t>=0</m:t>
                          </m:r>
                        </m:e>
                        <m:e>
                          <m:r>
                            <a:rPr lang="en-US" sz="2400" b="1" i="1" smtClean="0">
                              <a:latin typeface="Cambria Math" panose="02040503050406030204" pitchFamily="18" charset="0"/>
                            </a:rPr>
                            <m:t>𝑿</m:t>
                          </m:r>
                        </m:e>
                      </m:d>
                    </m:oMath>
                  </m:oMathPara>
                </a14:m>
                <a:endParaRPr lang="es-ES"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𝑦</m:t>
                          </m:r>
                          <m:r>
                            <a:rPr lang="en-US" sz="2400" b="0" i="1" smtClean="0">
                              <a:latin typeface="Cambria Math" panose="02040503050406030204" pitchFamily="18" charset="0"/>
                            </a:rPr>
                            <m:t>=1</m:t>
                          </m:r>
                        </m:e>
                        <m:e>
                          <m:r>
                            <a:rPr lang="en-US" sz="2400" b="1" i="1" smtClean="0">
                              <a:latin typeface="Cambria Math" panose="02040503050406030204" pitchFamily="18" charset="0"/>
                            </a:rPr>
                            <m:t>𝑿</m:t>
                          </m:r>
                        </m:e>
                      </m:d>
                    </m:oMath>
                  </m:oMathPara>
                </a14:m>
                <a:endParaRPr lang="es-ES"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r="-356"/>
                </a:stretch>
              </a:blipFill>
            </p:spPr>
            <p:txBody>
              <a:bodyPr/>
              <a:lstStyle/>
              <a:p>
                <a:r>
                  <a:rPr lang="es-ES_tradnl">
                    <a:noFill/>
                  </a:rPr>
                  <a:t> </a:t>
                </a:r>
              </a:p>
            </p:txBody>
          </p:sp>
        </mc:Fallback>
      </mc:AlternateContent>
    </p:spTree>
    <p:extLst>
      <p:ext uri="{BB962C8B-B14F-4D97-AF65-F5344CB8AC3E}">
        <p14:creationId xmlns:p14="http://schemas.microsoft.com/office/powerpoint/2010/main" val="495911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19</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 sz="2400" dirty="0"/>
                  <a:t>Pero, además, en el caso de dos clases:</a:t>
                </a:r>
                <a:br>
                  <a:rPr lang="es-ES" sz="2400" dirty="0"/>
                </a:br>
                <a:endParaRPr lang="es-ES"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𝑦</m:t>
                          </m:r>
                          <m:r>
                            <a:rPr lang="en-US" sz="2400" b="0" i="1" smtClean="0">
                              <a:latin typeface="Cambria Math" panose="02040503050406030204" pitchFamily="18" charset="0"/>
                            </a:rPr>
                            <m:t>=1</m:t>
                          </m:r>
                        </m:e>
                        <m:e>
                          <m:r>
                            <a:rPr lang="en-US" sz="2400" b="1" i="1" smtClean="0">
                              <a:latin typeface="Cambria Math" panose="02040503050406030204" pitchFamily="18" charset="0"/>
                            </a:rPr>
                            <m:t>𝑿</m:t>
                          </m:r>
                        </m:e>
                      </m:d>
                      <m:r>
                        <a:rPr lang="en-US" sz="2400" i="1">
                          <a:latin typeface="Cambria Math" panose="02040503050406030204" pitchFamily="18" charset="0"/>
                        </a:rPr>
                        <m:t>=1−</m:t>
                      </m:r>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𝑦</m:t>
                          </m:r>
                          <m:r>
                            <a:rPr lang="en-US" sz="2400" i="1">
                              <a:latin typeface="Cambria Math" panose="02040503050406030204" pitchFamily="18" charset="0"/>
                            </a:rPr>
                            <m:t>=0</m:t>
                          </m:r>
                        </m:e>
                        <m:e>
                          <m:r>
                            <a:rPr lang="en-US" sz="2400" b="1" i="1">
                              <a:latin typeface="Cambria Math" panose="02040503050406030204" pitchFamily="18" charset="0"/>
                            </a:rPr>
                            <m:t>𝑿</m:t>
                          </m:r>
                        </m:e>
                      </m:d>
                    </m:oMath>
                  </m:oMathPara>
                </a14:m>
                <a:endParaRPr lang="es-ES" sz="2400" dirty="0"/>
              </a:p>
              <a:p>
                <a:pPr marL="0" indent="0">
                  <a:buNone/>
                </a:pPr>
                <a:r>
                  <a:rPr lang="es-ES" sz="2400" dirty="0"/>
                  <a:t>Por lo que podemos simplificar la notación…</a:t>
                </a:r>
                <a:br>
                  <a:rPr lang="es-ES" sz="2400" dirty="0"/>
                </a:br>
                <a:endParaRPr lang="es-ES"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𝑦</m:t>
                          </m:r>
                          <m:r>
                            <a:rPr lang="en-US" sz="2400" b="0" i="1" smtClean="0">
                              <a:latin typeface="Cambria Math" panose="02040503050406030204" pitchFamily="18" charset="0"/>
                            </a:rPr>
                            <m:t>=1</m:t>
                          </m:r>
                        </m:e>
                        <m:e>
                          <m:r>
                            <a:rPr lang="en-US" sz="2400" b="1" i="1" smtClean="0">
                              <a:latin typeface="Cambria Math" panose="02040503050406030204" pitchFamily="18" charset="0"/>
                            </a:rPr>
                            <m:t>𝑿</m:t>
                          </m:r>
                        </m:e>
                      </m:d>
                      <m:r>
                        <a:rPr lang="en-US" sz="2400" b="0" i="1" smtClean="0">
                          <a:latin typeface="Cambria Math" panose="02040503050406030204" pitchFamily="18" charset="0"/>
                        </a:rPr>
                        <m:t>=</m:t>
                      </m:r>
                      <m:r>
                        <a:rPr lang="en-US" sz="2400" b="0" i="1" smtClean="0">
                          <a:latin typeface="Cambria Math" panose="02040503050406030204" pitchFamily="18" charset="0"/>
                        </a:rPr>
                        <m:t>𝑝</m:t>
                      </m:r>
                      <m:d>
                        <m:dPr>
                          <m:ctrlPr>
                            <a:rPr lang="en-US" sz="2400" b="0" i="1" smtClean="0">
                              <a:latin typeface="Cambria Math" panose="02040503050406030204" pitchFamily="18" charset="0"/>
                            </a:rPr>
                          </m:ctrlPr>
                        </m:dPr>
                        <m:e>
                          <m:r>
                            <a:rPr lang="en-US" sz="2400" b="1" i="1">
                              <a:latin typeface="Cambria Math" panose="02040503050406030204" pitchFamily="18" charset="0"/>
                            </a:rPr>
                            <m:t>𝑿</m:t>
                          </m:r>
                        </m:e>
                      </m:d>
                    </m:oMath>
                  </m:oMathPara>
                </a14:m>
                <a:endParaRPr lang="en-US" sz="2400" b="1" dirty="0"/>
              </a:p>
              <a:p>
                <a:pPr marL="0" indent="0">
                  <a:buNone/>
                </a:pPr>
                <a:r>
                  <a:rPr lang="es-ES" sz="2400" dirty="0"/>
                  <a:t>Las probabilidades son valores que van entre 1 y 0.</a:t>
                </a:r>
              </a:p>
              <a:p>
                <a:pPr marL="0" indent="0">
                  <a:buNone/>
                </a:pPr>
                <a:endParaRPr lang="es-ES" sz="2400" dirty="0"/>
              </a:p>
              <a:p>
                <a:pPr marL="0" indent="0">
                  <a:buNone/>
                </a:pPr>
                <a:r>
                  <a:rPr lang="es-ES" sz="2400" dirty="0"/>
                  <a:t>Además, la hagamos más simple, el caso de un solo atributo: </a:t>
                </a:r>
                <a14:m>
                  <m:oMath xmlns:m="http://schemas.openxmlformats.org/officeDocument/2006/math">
                    <m:r>
                      <a:rPr lang="en-US" sz="2400" b="0" i="1" smtClean="0">
                        <a:latin typeface="Cambria Math" panose="02040503050406030204" pitchFamily="18" charset="0"/>
                      </a:rPr>
                      <m:t>𝑝</m:t>
                    </m:r>
                    <m:r>
                      <a:rPr lang="en-US" sz="2400" b="0" i="1" smtClean="0">
                        <a:latin typeface="Cambria Math" panose="02040503050406030204" pitchFamily="18" charset="0"/>
                      </a:rPr>
                      <m:t>(</m:t>
                    </m:r>
                    <m:r>
                      <a:rPr lang="en-US" sz="2400" b="0" i="1" smtClean="0">
                        <a:latin typeface="Cambria Math" panose="02040503050406030204" pitchFamily="18" charset="0"/>
                      </a:rPr>
                      <m:t>𝑥</m:t>
                    </m:r>
                    <m:r>
                      <a:rPr lang="en-US" sz="2400" b="0" i="1" smtClean="0">
                        <a:latin typeface="Cambria Math" panose="02040503050406030204" pitchFamily="18" charset="0"/>
                      </a:rPr>
                      <m:t>)</m:t>
                    </m:r>
                  </m:oMath>
                </a14:m>
                <a:endParaRPr lang="es-ES"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1274" b="-3185"/>
                </a:stretch>
              </a:blipFill>
            </p:spPr>
            <p:txBody>
              <a:bodyPr/>
              <a:lstStyle/>
              <a:p>
                <a:r>
                  <a:rPr lang="es-ES_tradnl">
                    <a:noFill/>
                  </a:rPr>
                  <a:t> </a:t>
                </a:r>
              </a:p>
            </p:txBody>
          </p:sp>
        </mc:Fallback>
      </mc:AlternateContent>
    </p:spTree>
    <p:extLst>
      <p:ext uri="{BB962C8B-B14F-4D97-AF65-F5344CB8AC3E}">
        <p14:creationId xmlns:p14="http://schemas.microsoft.com/office/powerpoint/2010/main" val="2140419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Lo que vimos la clase anterior…</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En un </a:t>
            </a:r>
            <a:r>
              <a:rPr lang="es-ES" sz="2400" dirty="0" err="1"/>
              <a:t>dataset</a:t>
            </a:r>
            <a:r>
              <a:rPr lang="es-ES" sz="2400" dirty="0"/>
              <a:t>, ya tenemos la probabilidad a la que pertenece. Es 1 en la clase que le pertenece.</a:t>
            </a:r>
          </a:p>
        </p:txBody>
      </p:sp>
      <p:pic>
        <p:nvPicPr>
          <p:cNvPr id="3" name="rect234.png" descr="rect234.png">
            <a:extLst>
              <a:ext uri="{FF2B5EF4-FFF2-40B4-BE49-F238E27FC236}">
                <a16:creationId xmlns:a16="http://schemas.microsoft.com/office/drawing/2014/main" id="{4C56ED79-DF46-8BB3-FBBB-2CA9E734B8CA}"/>
              </a:ext>
            </a:extLst>
          </p:cNvPr>
          <p:cNvPicPr>
            <a:picLocks noChangeAspect="1"/>
          </p:cNvPicPr>
          <p:nvPr/>
        </p:nvPicPr>
        <p:blipFill>
          <a:blip r:embed="rId3"/>
          <a:stretch>
            <a:fillRect/>
          </a:stretch>
        </p:blipFill>
        <p:spPr>
          <a:xfrm>
            <a:off x="3261803" y="2721563"/>
            <a:ext cx="5668393" cy="3277094"/>
          </a:xfrm>
          <a:prstGeom prst="rect">
            <a:avLst/>
          </a:prstGeom>
          <a:ln w="12700">
            <a:miter lim="400000"/>
          </a:ln>
        </p:spPr>
      </p:pic>
    </p:spTree>
    <p:extLst>
      <p:ext uri="{BB962C8B-B14F-4D97-AF65-F5344CB8AC3E}">
        <p14:creationId xmlns:p14="http://schemas.microsoft.com/office/powerpoint/2010/main" val="27584783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21</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Podemos usar una regresión lineal para estimar la probabilidad  </a:t>
                </a:r>
                <a14:m>
                  <m:oMath xmlns:m="http://schemas.openxmlformats.org/officeDocument/2006/math">
                    <m:r>
                      <a:rPr lang="en-US" sz="2400" b="0" i="1" smtClean="0">
                        <a:latin typeface="Cambria Math" panose="02040503050406030204" pitchFamily="18" charset="0"/>
                      </a:rPr>
                      <m:t>𝑝</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𝑥</m:t>
                    </m:r>
                  </m:oMath>
                </a14:m>
                <a:endParaRPr lang="es-ES"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a:stretch>
              </a:blipFill>
            </p:spPr>
            <p:txBody>
              <a:bodyPr/>
              <a:lstStyle/>
              <a:p>
                <a:r>
                  <a:rPr lang="es-ES_tradnl">
                    <a:noFill/>
                  </a:rPr>
                  <a:t> </a:t>
                </a:r>
              </a:p>
            </p:txBody>
          </p:sp>
        </mc:Fallback>
      </mc:AlternateContent>
      <p:pic>
        <p:nvPicPr>
          <p:cNvPr id="3" name="rect234.png" descr="rect234.png">
            <a:extLst>
              <a:ext uri="{FF2B5EF4-FFF2-40B4-BE49-F238E27FC236}">
                <a16:creationId xmlns:a16="http://schemas.microsoft.com/office/drawing/2014/main" id="{4C56ED79-DF46-8BB3-FBBB-2CA9E734B8CA}"/>
              </a:ext>
            </a:extLst>
          </p:cNvPr>
          <p:cNvPicPr>
            <a:picLocks noChangeAspect="1"/>
          </p:cNvPicPr>
          <p:nvPr/>
        </p:nvPicPr>
        <p:blipFill>
          <a:blip r:embed="rId4"/>
          <a:stretch>
            <a:fillRect/>
          </a:stretch>
        </p:blipFill>
        <p:spPr>
          <a:xfrm>
            <a:off x="3261803" y="2721563"/>
            <a:ext cx="5668393" cy="3277094"/>
          </a:xfrm>
          <a:prstGeom prst="rect">
            <a:avLst/>
          </a:prstGeom>
          <a:ln w="12700">
            <a:miter lim="400000"/>
          </a:ln>
        </p:spPr>
      </p:pic>
      <p:pic>
        <p:nvPicPr>
          <p:cNvPr id="7" name="rect2341.png" descr="rect2341.png">
            <a:extLst>
              <a:ext uri="{FF2B5EF4-FFF2-40B4-BE49-F238E27FC236}">
                <a16:creationId xmlns:a16="http://schemas.microsoft.com/office/drawing/2014/main" id="{D786FB1B-7426-7CED-5CB5-FE218CA317B6}"/>
              </a:ext>
            </a:extLst>
          </p:cNvPr>
          <p:cNvPicPr>
            <a:picLocks noChangeAspect="1"/>
          </p:cNvPicPr>
          <p:nvPr/>
        </p:nvPicPr>
        <p:blipFill>
          <a:blip r:embed="rId5"/>
          <a:stretch>
            <a:fillRect/>
          </a:stretch>
        </p:blipFill>
        <p:spPr>
          <a:xfrm>
            <a:off x="3261803" y="2721563"/>
            <a:ext cx="5668393" cy="3277094"/>
          </a:xfrm>
          <a:prstGeom prst="rect">
            <a:avLst/>
          </a:prstGeom>
          <a:ln w="12700">
            <a:miter lim="400000"/>
          </a:ln>
        </p:spPr>
      </p:pic>
    </p:spTree>
    <p:extLst>
      <p:ext uri="{BB962C8B-B14F-4D97-AF65-F5344CB8AC3E}">
        <p14:creationId xmlns:p14="http://schemas.microsoft.com/office/powerpoint/2010/main" val="30049808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22</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Podemos usar una regresión lineal para estimar la probabilidad  </a:t>
                </a:r>
                <a14:m>
                  <m:oMath xmlns:m="http://schemas.openxmlformats.org/officeDocument/2006/math">
                    <m:r>
                      <a:rPr lang="en-US" sz="2400" b="0" i="1" smtClean="0">
                        <a:latin typeface="Cambria Math" panose="02040503050406030204" pitchFamily="18" charset="0"/>
                      </a:rPr>
                      <m:t>𝑝</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𝑥</m:t>
                    </m:r>
                  </m:oMath>
                </a14:m>
                <a:endParaRPr lang="es-ES"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a:stretch>
              </a:blipFill>
            </p:spPr>
            <p:txBody>
              <a:bodyPr/>
              <a:lstStyle/>
              <a:p>
                <a:r>
                  <a:rPr lang="es-ES_tradnl">
                    <a:noFill/>
                  </a:rPr>
                  <a:t> </a:t>
                </a:r>
              </a:p>
            </p:txBody>
          </p:sp>
        </mc:Fallback>
      </mc:AlternateContent>
      <p:pic>
        <p:nvPicPr>
          <p:cNvPr id="3" name="rect234.png" descr="rect234.png">
            <a:extLst>
              <a:ext uri="{FF2B5EF4-FFF2-40B4-BE49-F238E27FC236}">
                <a16:creationId xmlns:a16="http://schemas.microsoft.com/office/drawing/2014/main" id="{4C56ED79-DF46-8BB3-FBBB-2CA9E734B8CA}"/>
              </a:ext>
            </a:extLst>
          </p:cNvPr>
          <p:cNvPicPr>
            <a:picLocks noChangeAspect="1"/>
          </p:cNvPicPr>
          <p:nvPr/>
        </p:nvPicPr>
        <p:blipFill>
          <a:blip r:embed="rId4"/>
          <a:stretch>
            <a:fillRect/>
          </a:stretch>
        </p:blipFill>
        <p:spPr>
          <a:xfrm>
            <a:off x="3261803" y="2721563"/>
            <a:ext cx="5668393" cy="3277094"/>
          </a:xfrm>
          <a:prstGeom prst="rect">
            <a:avLst/>
          </a:prstGeom>
          <a:ln w="12700">
            <a:miter lim="400000"/>
          </a:ln>
        </p:spPr>
      </p:pic>
      <p:pic>
        <p:nvPicPr>
          <p:cNvPr id="7" name="rect2341.png" descr="rect2341.png">
            <a:extLst>
              <a:ext uri="{FF2B5EF4-FFF2-40B4-BE49-F238E27FC236}">
                <a16:creationId xmlns:a16="http://schemas.microsoft.com/office/drawing/2014/main" id="{D786FB1B-7426-7CED-5CB5-FE218CA317B6}"/>
              </a:ext>
            </a:extLst>
          </p:cNvPr>
          <p:cNvPicPr>
            <a:picLocks noChangeAspect="1"/>
          </p:cNvPicPr>
          <p:nvPr/>
        </p:nvPicPr>
        <p:blipFill>
          <a:blip r:embed="rId5"/>
          <a:stretch>
            <a:fillRect/>
          </a:stretch>
        </p:blipFill>
        <p:spPr>
          <a:xfrm>
            <a:off x="3261803" y="2721563"/>
            <a:ext cx="5668393" cy="3277094"/>
          </a:xfrm>
          <a:prstGeom prst="rect">
            <a:avLst/>
          </a:prstGeom>
          <a:ln w="12700">
            <a:miter lim="400000"/>
          </a:ln>
        </p:spPr>
      </p:pic>
      <p:sp>
        <p:nvSpPr>
          <p:cNvPr id="8" name="Rectangle 7">
            <a:extLst>
              <a:ext uri="{FF2B5EF4-FFF2-40B4-BE49-F238E27FC236}">
                <a16:creationId xmlns:a16="http://schemas.microsoft.com/office/drawing/2014/main" id="{B735DF24-3EB7-4970-27B1-96B06627A6D2}"/>
              </a:ext>
            </a:extLst>
          </p:cNvPr>
          <p:cNvSpPr/>
          <p:nvPr/>
        </p:nvSpPr>
        <p:spPr>
          <a:xfrm>
            <a:off x="770537" y="1613482"/>
            <a:ext cx="10691264" cy="977153"/>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En la gráfica se observa el problema de predecir usando </a:t>
            </a:r>
            <a:r>
              <a:rPr lang="es-ES_tradnl" b="1" dirty="0"/>
              <a:t>regresión lineal</a:t>
            </a:r>
            <a:r>
              <a:rPr lang="es-ES_tradnl" dirty="0"/>
              <a:t>. Dada la naturaleza de la función, hay valores en donde se obtienen p(x) &lt; 0, o p(x) &gt; 1. Esto va a ocurrir con cualquier regresión que de valores por fuera a 0 y 1.</a:t>
            </a:r>
          </a:p>
        </p:txBody>
      </p:sp>
    </p:spTree>
    <p:extLst>
      <p:ext uri="{BB962C8B-B14F-4D97-AF65-F5344CB8AC3E}">
        <p14:creationId xmlns:p14="http://schemas.microsoft.com/office/powerpoint/2010/main" val="2689147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23</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Para evitar esto, podemos modelar a la probabilidad usando una función que nos asegure que siempre tendremos valores entre 0 y 1.</a:t>
                </a:r>
              </a:p>
              <a:p>
                <a:pPr marL="0" indent="0">
                  <a:buNone/>
                </a:pPr>
                <a:r>
                  <a:rPr lang="es-ES_tradnl" sz="2400" dirty="0"/>
                  <a:t>En regresión logística, esto lo resolvemos usando una función sigmoide:</a:t>
                </a:r>
              </a:p>
              <a:p>
                <a:pPr marL="0" indent="0" algn="ctr">
                  <a:buNone/>
                </a:pPr>
                <a14:m>
                  <m:oMathPara xmlns:m="http://schemas.openxmlformats.org/officeDocument/2006/math">
                    <m:oMathParaPr>
                      <m:jc m:val="centerGroup"/>
                    </m:oMathParaPr>
                    <m:oMath xmlns:m="http://schemas.openxmlformats.org/officeDocument/2006/math">
                      <m:r>
                        <a:rPr lang="es-ES_tradnl" sz="2400" b="0" i="1" smtClean="0">
                          <a:latin typeface="Cambria Math" panose="02040503050406030204" pitchFamily="18" charset="0"/>
                        </a:rPr>
                        <m:t>𝑝</m:t>
                      </m:r>
                      <m:d>
                        <m:dPr>
                          <m:ctrlPr>
                            <a:rPr lang="es-ES_tradnl" sz="2400" b="0" i="1" smtClean="0">
                              <a:latin typeface="Cambria Math" panose="02040503050406030204" pitchFamily="18" charset="0"/>
                            </a:rPr>
                          </m:ctrlPr>
                        </m:dPr>
                        <m:e>
                          <m:r>
                            <a:rPr lang="es-ES_tradnl" sz="2400" b="0" i="1" smtClean="0">
                              <a:latin typeface="Cambria Math" panose="02040503050406030204" pitchFamily="18" charset="0"/>
                            </a:rPr>
                            <m:t>𝑥</m:t>
                          </m:r>
                        </m:e>
                      </m:d>
                      <m:r>
                        <a:rPr lang="es-ES_tradnl" sz="2400" b="0" i="1" smtClean="0">
                          <a:latin typeface="Cambria Math" panose="02040503050406030204" pitchFamily="18" charset="0"/>
                        </a:rPr>
                        <m:t>=</m:t>
                      </m:r>
                      <m:f>
                        <m:fPr>
                          <m:ctrlPr>
                            <a:rPr lang="es-ES_tradnl" sz="2400" b="0" i="1" smtClean="0">
                              <a:latin typeface="Cambria Math" panose="02040503050406030204" pitchFamily="18" charset="0"/>
                            </a:rPr>
                          </m:ctrlPr>
                        </m:fPr>
                        <m:num>
                          <m:sSup>
                            <m:sSupPr>
                              <m:ctrlPr>
                                <a:rPr lang="es-ES_tradnl" sz="2400" b="0" i="1" smtClean="0">
                                  <a:latin typeface="Cambria Math" panose="02040503050406030204" pitchFamily="18" charset="0"/>
                                </a:rPr>
                              </m:ctrlPr>
                            </m:sSupPr>
                            <m:e>
                              <m:r>
                                <a:rPr lang="es-ES_tradnl" sz="2400" b="0" i="1" smtClean="0">
                                  <a:latin typeface="Cambria Math" panose="02040503050406030204" pitchFamily="18" charset="0"/>
                                </a:rPr>
                                <m:t>𝑒</m:t>
                              </m:r>
                            </m:e>
                            <m:sup>
                              <m:r>
                                <a:rPr lang="es-ES_tradnl" sz="2400" i="1" smtClean="0">
                                  <a:latin typeface="Cambria Math" panose="02040503050406030204" pitchFamily="18" charset="0"/>
                                </a:rPr>
                                <m:t>𝑏</m:t>
                              </m:r>
                              <m:r>
                                <a:rPr lang="es-ES_tradnl" sz="240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i="1" smtClean="0">
                                      <a:latin typeface="Cambria Math" panose="02040503050406030204" pitchFamily="18" charset="0"/>
                                    </a:rPr>
                                    <m:t>𝑤</m:t>
                                  </m:r>
                                </m:e>
                                <m:sub>
                                  <m:r>
                                    <a:rPr lang="es-ES_tradnl" sz="2400" i="1" smtClean="0">
                                      <a:latin typeface="Cambria Math" panose="02040503050406030204" pitchFamily="18" charset="0"/>
                                    </a:rPr>
                                    <m:t>0</m:t>
                                  </m:r>
                                </m:sub>
                              </m:sSub>
                              <m:r>
                                <a:rPr lang="es-ES_tradnl" sz="2400" i="1" smtClean="0">
                                  <a:latin typeface="Cambria Math" panose="02040503050406030204" pitchFamily="18" charset="0"/>
                                </a:rPr>
                                <m:t>𝑥</m:t>
                              </m:r>
                            </m:sup>
                          </m:sSup>
                        </m:num>
                        <m:den>
                          <m:r>
                            <a:rPr lang="es-ES_tradnl" sz="2400" b="0" i="1" smtClean="0">
                              <a:latin typeface="Cambria Math" panose="02040503050406030204" pitchFamily="18" charset="0"/>
                            </a:rPr>
                            <m:t>1+</m:t>
                          </m:r>
                          <m:sSup>
                            <m:sSupPr>
                              <m:ctrlPr>
                                <a:rPr lang="es-ES_tradnl" sz="2400" i="1" smtClean="0">
                                  <a:latin typeface="Cambria Math" panose="02040503050406030204" pitchFamily="18" charset="0"/>
                                </a:rPr>
                              </m:ctrlPr>
                            </m:sSupPr>
                            <m:e>
                              <m:r>
                                <a:rPr lang="es-ES_tradnl" sz="2400" i="1" smtClean="0">
                                  <a:latin typeface="Cambria Math" panose="02040503050406030204" pitchFamily="18" charset="0"/>
                                </a:rPr>
                                <m:t>𝑒</m:t>
                              </m:r>
                            </m:e>
                            <m:sup>
                              <m:r>
                                <a:rPr lang="es-ES_tradnl" sz="2400" i="1" smtClean="0">
                                  <a:latin typeface="Cambria Math" panose="02040503050406030204" pitchFamily="18" charset="0"/>
                                </a:rPr>
                                <m:t>𝑏</m:t>
                              </m:r>
                              <m:r>
                                <a:rPr lang="es-ES_tradnl" sz="240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i="1" smtClean="0">
                                      <a:latin typeface="Cambria Math" panose="02040503050406030204" pitchFamily="18" charset="0"/>
                                    </a:rPr>
                                    <m:t>𝑤</m:t>
                                  </m:r>
                                </m:e>
                                <m:sub>
                                  <m:r>
                                    <a:rPr lang="es-ES_tradnl" sz="2400" i="1" smtClean="0">
                                      <a:latin typeface="Cambria Math" panose="02040503050406030204" pitchFamily="18" charset="0"/>
                                    </a:rPr>
                                    <m:t>0</m:t>
                                  </m:r>
                                </m:sub>
                              </m:sSub>
                              <m:r>
                                <a:rPr lang="es-ES_tradnl" sz="2400" i="1" smtClean="0">
                                  <a:latin typeface="Cambria Math" panose="02040503050406030204" pitchFamily="18" charset="0"/>
                                </a:rPr>
                                <m:t>𝑥</m:t>
                              </m:r>
                            </m:sup>
                          </m:sSup>
                        </m:den>
                      </m:f>
                      <m:r>
                        <a:rPr lang="en-US" sz="2400" b="0" i="1" smtClean="0">
                          <a:latin typeface="Cambria Math" panose="02040503050406030204" pitchFamily="18" charset="0"/>
                        </a:rPr>
                        <m:t>=</m:t>
                      </m:r>
                      <m:f>
                        <m:fPr>
                          <m:ctrlPr>
                            <a:rPr lang="es-ES_tradnl" sz="2400" i="1">
                              <a:latin typeface="Cambria Math" panose="02040503050406030204" pitchFamily="18" charset="0"/>
                            </a:rPr>
                          </m:ctrlPr>
                        </m:fPr>
                        <m:num>
                          <m:r>
                            <a:rPr lang="en-US" sz="2400" b="0" i="1" smtClean="0">
                              <a:latin typeface="Cambria Math" panose="02040503050406030204" pitchFamily="18" charset="0"/>
                            </a:rPr>
                            <m:t>1</m:t>
                          </m:r>
                        </m:num>
                        <m:den>
                          <m:r>
                            <a:rPr lang="es-ES_tradnl" sz="2400" i="1">
                              <a:latin typeface="Cambria Math" panose="02040503050406030204" pitchFamily="18" charset="0"/>
                            </a:rPr>
                            <m:t>1+</m:t>
                          </m:r>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n-US" sz="2400" b="0" i="1" smtClean="0">
                                  <a:latin typeface="Cambria Math" panose="02040503050406030204" pitchFamily="18" charset="0"/>
                                </a:rPr>
                                <m:t>−(</m:t>
                              </m:r>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r>
                                <a:rPr lang="en-US" sz="2400" b="0" i="1" smtClean="0">
                                  <a:latin typeface="Cambria Math" panose="02040503050406030204" pitchFamily="18" charset="0"/>
                                </a:rPr>
                                <m:t>𝑥</m:t>
                              </m:r>
                              <m:r>
                                <a:rPr lang="en-US" sz="2400" b="0" i="1" smtClean="0">
                                  <a:latin typeface="Cambria Math" panose="02040503050406030204" pitchFamily="18" charset="0"/>
                                </a:rPr>
                                <m:t>)</m:t>
                              </m:r>
                            </m:sup>
                          </m:sSup>
                        </m:den>
                      </m:f>
                    </m:oMath>
                  </m:oMathPara>
                </a14:m>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r="-474"/>
                </a:stretch>
              </a:blipFill>
            </p:spPr>
            <p:txBody>
              <a:bodyPr/>
              <a:lstStyle/>
              <a:p>
                <a:r>
                  <a:rPr lang="es-ES_tradnl">
                    <a:noFill/>
                  </a:rPr>
                  <a:t> </a:t>
                </a:r>
              </a:p>
            </p:txBody>
          </p:sp>
        </mc:Fallback>
      </mc:AlternateContent>
    </p:spTree>
    <p:extLst>
      <p:ext uri="{BB962C8B-B14F-4D97-AF65-F5344CB8AC3E}">
        <p14:creationId xmlns:p14="http://schemas.microsoft.com/office/powerpoint/2010/main" val="19906549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Lo que visualmente se observa:</a:t>
            </a:r>
          </a:p>
        </p:txBody>
      </p:sp>
      <p:pic>
        <p:nvPicPr>
          <p:cNvPr id="3" name="rect2342.png" descr="rect2342.png">
            <a:extLst>
              <a:ext uri="{FF2B5EF4-FFF2-40B4-BE49-F238E27FC236}">
                <a16:creationId xmlns:a16="http://schemas.microsoft.com/office/drawing/2014/main" id="{6161515F-F364-1DA0-7835-2AD9B91EC32F}"/>
              </a:ext>
            </a:extLst>
          </p:cNvPr>
          <p:cNvPicPr>
            <a:picLocks noChangeAspect="1"/>
          </p:cNvPicPr>
          <p:nvPr/>
        </p:nvPicPr>
        <p:blipFill>
          <a:blip r:embed="rId3"/>
          <a:stretch>
            <a:fillRect/>
          </a:stretch>
        </p:blipFill>
        <p:spPr>
          <a:xfrm>
            <a:off x="3175987" y="2610396"/>
            <a:ext cx="5740560" cy="3318817"/>
          </a:xfrm>
          <a:prstGeom prst="rect">
            <a:avLst/>
          </a:prstGeom>
          <a:ln w="12700">
            <a:miter lim="400000"/>
          </a:ln>
        </p:spPr>
      </p:pic>
    </p:spTree>
    <p:extLst>
      <p:ext uri="{BB962C8B-B14F-4D97-AF65-F5344CB8AC3E}">
        <p14:creationId xmlns:p14="http://schemas.microsoft.com/office/powerpoint/2010/main" val="3234405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25</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lnSpcReduction="10000"/>
              </a:bodyPr>
              <a:lstStyle/>
              <a:p>
                <a:pPr marL="0" indent="0">
                  <a:buNone/>
                </a:pPr>
                <a:r>
                  <a:rPr lang="es-ES_tradnl" sz="2400" dirty="0"/>
                  <a:t>Esta regresión siempre va a formar una curva con forma sigmoidea. E independientemente del valor de x, siempre estará contenido entre 0 y 1.</a:t>
                </a:r>
              </a:p>
              <a:p>
                <a:pPr marL="0" indent="0">
                  <a:buNone/>
                </a:pPr>
                <a:r>
                  <a:rPr lang="es-ES_tradnl" sz="2400" dirty="0"/>
                  <a:t>Si manipulamos a </a:t>
                </a:r>
                <a14:m>
                  <m:oMath xmlns:m="http://schemas.openxmlformats.org/officeDocument/2006/math">
                    <m:r>
                      <a:rPr lang="en-US" sz="2400" b="0" i="1" smtClean="0">
                        <a:latin typeface="Cambria Math" panose="02040503050406030204" pitchFamily="18" charset="0"/>
                      </a:rPr>
                      <m:t>𝑝</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f>
                      <m:fPr>
                        <m:ctrlPr>
                          <a:rPr lang="es-ES_tradnl" sz="2400" i="1">
                            <a:latin typeface="Cambria Math" panose="02040503050406030204" pitchFamily="18" charset="0"/>
                          </a:rPr>
                        </m:ctrlPr>
                      </m:fPr>
                      <m:num>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r>
                              <a:rPr lang="es-ES_tradnl" sz="2400" i="1">
                                <a:latin typeface="Cambria Math" panose="02040503050406030204" pitchFamily="18" charset="0"/>
                              </a:rPr>
                              <m:t>𝑥</m:t>
                            </m:r>
                          </m:sup>
                        </m:sSup>
                      </m:num>
                      <m:den>
                        <m:r>
                          <a:rPr lang="es-ES_tradnl" sz="2400" i="1">
                            <a:latin typeface="Cambria Math" panose="02040503050406030204" pitchFamily="18" charset="0"/>
                          </a:rPr>
                          <m:t>1+</m:t>
                        </m:r>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r>
                              <a:rPr lang="es-ES_tradnl" sz="2400" i="1">
                                <a:latin typeface="Cambria Math" panose="02040503050406030204" pitchFamily="18" charset="0"/>
                              </a:rPr>
                              <m:t>𝑥</m:t>
                            </m:r>
                          </m:sup>
                        </m:sSup>
                      </m:den>
                    </m:f>
                  </m:oMath>
                </a14:m>
                <a:r>
                  <a:rPr lang="es-ES_tradnl" sz="2400" dirty="0"/>
                  <a:t>, llegamos a: </a:t>
                </a:r>
              </a:p>
              <a:p>
                <a:pPr marL="0" indent="0" algn="ctr">
                  <a:buNone/>
                </a:pPr>
                <a14:m>
                  <m:oMathPara xmlns:m="http://schemas.openxmlformats.org/officeDocument/2006/math">
                    <m:oMathParaPr>
                      <m:jc m:val="centerGroup"/>
                    </m:oMathParaPr>
                    <m:oMath xmlns:m="http://schemas.openxmlformats.org/officeDocument/2006/math">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𝑝</m:t>
                          </m:r>
                          <m:r>
                            <a:rPr lang="en-US" sz="2400" b="0" i="1" smtClean="0">
                              <a:latin typeface="Cambria Math" panose="02040503050406030204" pitchFamily="18" charset="0"/>
                            </a:rPr>
                            <m:t>(</m:t>
                          </m:r>
                          <m:r>
                            <a:rPr lang="en-US" sz="2400" b="0" i="1" smtClean="0">
                              <a:latin typeface="Cambria Math" panose="02040503050406030204" pitchFamily="18" charset="0"/>
                            </a:rPr>
                            <m:t>𝑥</m:t>
                          </m:r>
                          <m:r>
                            <a:rPr lang="en-US" sz="2400" b="0" i="1" smtClean="0">
                              <a:latin typeface="Cambria Math" panose="02040503050406030204" pitchFamily="18" charset="0"/>
                            </a:rPr>
                            <m:t>)</m:t>
                          </m:r>
                        </m:num>
                        <m:den>
                          <m:r>
                            <a:rPr lang="en-US" sz="2400" b="0" i="1" smtClean="0">
                              <a:latin typeface="Cambria Math" panose="02040503050406030204" pitchFamily="18" charset="0"/>
                            </a:rPr>
                            <m:t>1−</m:t>
                          </m:r>
                          <m:r>
                            <a:rPr lang="en-US" sz="2400" b="0" i="1" smtClean="0">
                              <a:latin typeface="Cambria Math" panose="02040503050406030204" pitchFamily="18" charset="0"/>
                            </a:rPr>
                            <m:t>𝑝</m:t>
                          </m:r>
                          <m:r>
                            <a:rPr lang="en-US" sz="2400" b="0" i="1" smtClean="0">
                              <a:latin typeface="Cambria Math" panose="02040503050406030204" pitchFamily="18" charset="0"/>
                            </a:rPr>
                            <m:t>(</m:t>
                          </m:r>
                          <m:r>
                            <a:rPr lang="en-US" sz="2400" b="0" i="1" smtClean="0">
                              <a:latin typeface="Cambria Math" panose="02040503050406030204" pitchFamily="18" charset="0"/>
                            </a:rPr>
                            <m:t>𝑥</m:t>
                          </m:r>
                          <m:r>
                            <a:rPr lang="en-US" sz="2400" b="0" i="1" smtClean="0">
                              <a:latin typeface="Cambria Math" panose="02040503050406030204" pitchFamily="18" charset="0"/>
                            </a:rPr>
                            <m:t>)</m:t>
                          </m:r>
                        </m:den>
                      </m:f>
                      <m:r>
                        <a:rPr lang="en-US" sz="2400" b="0" i="1" smtClean="0">
                          <a:latin typeface="Cambria Math" panose="02040503050406030204" pitchFamily="18" charset="0"/>
                        </a:rPr>
                        <m:t>=</m:t>
                      </m:r>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r>
                            <a:rPr lang="es-ES_tradnl" sz="2400" i="1">
                              <a:latin typeface="Cambria Math" panose="02040503050406030204" pitchFamily="18" charset="0"/>
                            </a:rPr>
                            <m:t>𝑥</m:t>
                          </m:r>
                        </m:sup>
                      </m:sSup>
                    </m:oMath>
                  </m:oMathPara>
                </a14:m>
                <a:endParaRPr lang="es-ES_tradnl" sz="2400" dirty="0"/>
              </a:p>
              <a:p>
                <a:pPr marL="0" indent="0">
                  <a:buNone/>
                </a:pPr>
                <a:r>
                  <a:rPr lang="es-ES_tradnl" sz="2400" dirty="0"/>
                  <a:t>El cuál es la </a:t>
                </a:r>
                <a:r>
                  <a:rPr lang="es-ES_tradnl" sz="2400" b="1" dirty="0">
                    <a:solidFill>
                      <a:schemeClr val="accent5">
                        <a:lumMod val="60000"/>
                        <a:lumOff val="40000"/>
                      </a:schemeClr>
                    </a:solidFill>
                  </a:rPr>
                  <a:t>chance</a:t>
                </a:r>
                <a:r>
                  <a:rPr lang="es-ES_tradnl" sz="2400" dirty="0"/>
                  <a:t> (o en ingles </a:t>
                </a:r>
                <a:r>
                  <a:rPr lang="es-ES_tradnl" sz="2400" b="1" dirty="0" err="1">
                    <a:solidFill>
                      <a:schemeClr val="accent5">
                        <a:lumMod val="60000"/>
                        <a:lumOff val="40000"/>
                      </a:schemeClr>
                    </a:solidFill>
                  </a:rPr>
                  <a:t>odds</a:t>
                </a:r>
                <a:r>
                  <a:rPr lang="es-ES_tradnl" sz="2400" dirty="0"/>
                  <a:t>), es la proporción entre dos probabilidades complementarias. Estos valores pueden tomar desde 0 a infinito. </a:t>
                </a:r>
              </a:p>
              <a:p>
                <a:pPr marL="0" indent="0">
                  <a:buNone/>
                </a:pPr>
                <a:r>
                  <a:rPr lang="es-ES_tradnl" sz="2400" dirty="0"/>
                  <a:t>Para entender, en una semana la probabilidad de ser sábado es 1/7, pero la chance es 1/6, es decir 6 a 1 de que no sea sábado.</a:t>
                </a:r>
              </a:p>
              <a:p>
                <a:pPr marL="0" indent="0">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830" t="-955"/>
                </a:stretch>
              </a:blipFill>
            </p:spPr>
            <p:txBody>
              <a:bodyPr/>
              <a:lstStyle/>
              <a:p>
                <a:r>
                  <a:rPr lang="es-ES_tradnl">
                    <a:noFill/>
                  </a:rPr>
                  <a:t> </a:t>
                </a:r>
              </a:p>
            </p:txBody>
          </p:sp>
        </mc:Fallback>
      </mc:AlternateContent>
    </p:spTree>
    <p:extLst>
      <p:ext uri="{BB962C8B-B14F-4D97-AF65-F5344CB8AC3E}">
        <p14:creationId xmlns:p14="http://schemas.microsoft.com/office/powerpoint/2010/main" val="29677658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26</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lnSpcReduction="10000"/>
              </a:bodyPr>
              <a:lstStyle/>
              <a:p>
                <a:pPr marL="0" indent="0">
                  <a:buNone/>
                </a:pPr>
                <a:r>
                  <a:rPr lang="es-ES_tradnl" sz="2400" dirty="0"/>
                  <a:t>Si aplicamos el logaritmo de ambos lados:</a:t>
                </a:r>
              </a:p>
              <a:p>
                <a:pPr marL="0" indent="0" algn="ctr">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𝑙𝑜𝑔𝑖𝑡</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𝑝</m:t>
                          </m:r>
                        </m:e>
                      </m:d>
                      <m:r>
                        <a:rPr lang="en-US" sz="2400" b="0" i="1" smtClean="0">
                          <a:latin typeface="Cambria Math" panose="02040503050406030204" pitchFamily="18" charset="0"/>
                        </a:rPr>
                        <m:t>= </m:t>
                      </m:r>
                      <m:r>
                        <a:rPr lang="en-US" sz="2400" b="0" i="1" smtClean="0">
                          <a:latin typeface="Cambria Math" panose="02040503050406030204" pitchFamily="18" charset="0"/>
                        </a:rPr>
                        <m:t>𝑙𝑛</m:t>
                      </m:r>
                      <m:d>
                        <m:dPr>
                          <m:ctrlPr>
                            <a:rPr lang="en-US" sz="2400" b="0" i="1" smtClean="0">
                              <a:latin typeface="Cambria Math" panose="02040503050406030204" pitchFamily="18" charset="0"/>
                            </a:rPr>
                          </m:ctrlPr>
                        </m:dPr>
                        <m:e>
                          <m:f>
                            <m:fPr>
                              <m:ctrlPr>
                                <a:rPr lang="en-US" sz="2400" i="1">
                                  <a:latin typeface="Cambria Math" panose="02040503050406030204" pitchFamily="18" charset="0"/>
                                </a:rPr>
                              </m:ctrlPr>
                            </m:fPr>
                            <m:num>
                              <m:r>
                                <a:rPr lang="en-US" sz="2400" i="1">
                                  <a:latin typeface="Cambria Math" panose="02040503050406030204" pitchFamily="18" charset="0"/>
                                </a:rPr>
                                <m:t>𝑝</m:t>
                              </m:r>
                              <m:r>
                                <a:rPr lang="en-US" sz="2400" i="1">
                                  <a:latin typeface="Cambria Math" panose="02040503050406030204" pitchFamily="18" charset="0"/>
                                </a:rPr>
                                <m:t>(</m:t>
                              </m:r>
                              <m:r>
                                <a:rPr lang="en-US" sz="2400" i="1">
                                  <a:latin typeface="Cambria Math" panose="02040503050406030204" pitchFamily="18" charset="0"/>
                                </a:rPr>
                                <m:t>𝑥</m:t>
                              </m:r>
                              <m:r>
                                <a:rPr lang="en-US" sz="2400" i="1">
                                  <a:latin typeface="Cambria Math" panose="02040503050406030204" pitchFamily="18" charset="0"/>
                                </a:rPr>
                                <m:t>)</m:t>
                              </m:r>
                            </m:num>
                            <m:den>
                              <m:r>
                                <a:rPr lang="en-US" sz="2400" i="1">
                                  <a:latin typeface="Cambria Math" panose="02040503050406030204" pitchFamily="18" charset="0"/>
                                </a:rPr>
                                <m:t>1−</m:t>
                              </m:r>
                              <m:r>
                                <a:rPr lang="en-US" sz="2400" i="1">
                                  <a:latin typeface="Cambria Math" panose="02040503050406030204" pitchFamily="18" charset="0"/>
                                </a:rPr>
                                <m:t>𝑝</m:t>
                              </m:r>
                              <m:r>
                                <a:rPr lang="en-US" sz="2400" i="1">
                                  <a:latin typeface="Cambria Math" panose="02040503050406030204" pitchFamily="18" charset="0"/>
                                </a:rPr>
                                <m:t>(</m:t>
                              </m:r>
                              <m:r>
                                <a:rPr lang="en-US" sz="2400" i="1">
                                  <a:latin typeface="Cambria Math" panose="02040503050406030204" pitchFamily="18" charset="0"/>
                                </a:rPr>
                                <m:t>𝑥</m:t>
                              </m:r>
                              <m:r>
                                <a:rPr lang="en-US" sz="2400" i="1">
                                  <a:latin typeface="Cambria Math" panose="02040503050406030204" pitchFamily="18" charset="0"/>
                                </a:rPr>
                                <m:t>)</m:t>
                              </m:r>
                            </m:den>
                          </m:f>
                        </m:e>
                      </m:d>
                      <m:r>
                        <a:rPr lang="en-US" sz="2400" b="0" i="1" smtClean="0">
                          <a:latin typeface="Cambria Math" panose="02040503050406030204" pitchFamily="18" charset="0"/>
                        </a:rPr>
                        <m:t>=</m:t>
                      </m:r>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r>
                        <a:rPr lang="en-US" sz="2400" b="0" i="1" smtClean="0">
                          <a:latin typeface="Cambria Math" panose="02040503050406030204" pitchFamily="18" charset="0"/>
                        </a:rPr>
                        <m:t>𝑥</m:t>
                      </m:r>
                    </m:oMath>
                  </m:oMathPara>
                </a14:m>
                <a:endParaRPr lang="es-ES_tradnl" sz="2400" dirty="0"/>
              </a:p>
              <a:p>
                <a:pPr marL="0" indent="0">
                  <a:buNone/>
                </a:pPr>
                <a:r>
                  <a:rPr lang="es-ES_tradnl" sz="2400" dirty="0"/>
                  <a:t>Obtenemos la función </a:t>
                </a:r>
                <a:r>
                  <a:rPr lang="es-ES_tradnl" sz="2400" b="1" dirty="0" err="1">
                    <a:solidFill>
                      <a:schemeClr val="accent3"/>
                    </a:solidFill>
                  </a:rPr>
                  <a:t>logit</a:t>
                </a:r>
                <a:r>
                  <a:rPr lang="es-ES_tradnl" sz="2400" dirty="0"/>
                  <a:t>. </a:t>
                </a:r>
                <a:r>
                  <a:rPr lang="es-ES_tradnl" sz="2400" i="1" dirty="0"/>
                  <a:t>La función </a:t>
                </a:r>
                <a:r>
                  <a:rPr lang="es-ES_tradnl" sz="2400" i="1" dirty="0" err="1"/>
                  <a:t>logit</a:t>
                </a:r>
                <a:r>
                  <a:rPr lang="es-ES_tradnl" sz="2400" i="1" dirty="0"/>
                  <a:t> se utiliza para transformar variables de entrada en un rango que puede interpretarse como probabilidades. En la regresión logística es una relación lineal.</a:t>
                </a:r>
              </a:p>
              <a:p>
                <a:pPr marL="0" indent="0">
                  <a:buNone/>
                </a:pPr>
                <a:r>
                  <a:rPr lang="es-ES_tradnl" sz="2400" dirty="0"/>
                  <a:t>Esto nos permite que ver qué incremento de una unidad de x, cambia el </a:t>
                </a:r>
                <a:r>
                  <a:rPr lang="es-ES_tradnl" sz="2400" b="1" dirty="0" err="1">
                    <a:solidFill>
                      <a:schemeClr val="accent3"/>
                    </a:solidFill>
                  </a:rPr>
                  <a:t>logit</a:t>
                </a:r>
                <a:r>
                  <a:rPr lang="es-ES_tradnl" sz="2400" dirty="0"/>
                  <a:t> en w</a:t>
                </a:r>
                <a:r>
                  <a:rPr lang="es-ES_tradnl" sz="2400" baseline="-25000" dirty="0"/>
                  <a:t>0</a:t>
                </a:r>
                <a:r>
                  <a:rPr lang="es-ES_tradnl" sz="2400" dirty="0"/>
                  <a:t> unidades. Equivalentemente multiplica la chance en e</a:t>
                </a:r>
                <a:r>
                  <a:rPr lang="es-ES_tradnl" sz="2400" baseline="30000" dirty="0"/>
                  <a:t>w0</a:t>
                </a:r>
                <a:r>
                  <a:rPr lang="es-ES_tradnl" sz="2400" dirty="0"/>
                  <a:t>.</a:t>
                </a:r>
              </a:p>
              <a:p>
                <a:pPr marL="0" indent="0">
                  <a:buNone/>
                </a:pPr>
                <a:r>
                  <a:rPr lang="es-ES_tradnl" sz="2400" dirty="0"/>
                  <a:t>Pero, la cantidad de p(x) al aumentar x en una unidad, al no ser lineal, depende del valor actual de x.</a:t>
                </a:r>
              </a:p>
              <a:p>
                <a:pPr marL="0" indent="0">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830" t="-955" r="-712" b="-1592"/>
                </a:stretch>
              </a:blipFill>
            </p:spPr>
            <p:txBody>
              <a:bodyPr/>
              <a:lstStyle/>
              <a:p>
                <a:r>
                  <a:rPr lang="es-ES_tradnl">
                    <a:noFill/>
                  </a:rPr>
                  <a:t> </a:t>
                </a:r>
              </a:p>
            </p:txBody>
          </p:sp>
        </mc:Fallback>
      </mc:AlternateContent>
    </p:spTree>
    <p:extLst>
      <p:ext uri="{BB962C8B-B14F-4D97-AF65-F5344CB8AC3E}">
        <p14:creationId xmlns:p14="http://schemas.microsoft.com/office/powerpoint/2010/main" val="7547926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Dado que el </a:t>
            </a:r>
            <a:r>
              <a:rPr lang="es-ES_tradnl" sz="2400" b="1" dirty="0" err="1">
                <a:solidFill>
                  <a:schemeClr val="accent3"/>
                </a:solidFill>
              </a:rPr>
              <a:t>logit</a:t>
            </a:r>
            <a:r>
              <a:rPr lang="es-ES_tradnl" sz="2400" dirty="0"/>
              <a:t> es una función lineal, si observamos la frontera de clasificación para un caso con dos atributos de entrada:</a:t>
            </a:r>
          </a:p>
          <a:p>
            <a:pPr marL="0" indent="0">
              <a:buNone/>
            </a:pPr>
            <a:endParaRPr lang="es-ES_tradnl" sz="2400" dirty="0"/>
          </a:p>
          <a:p>
            <a:pPr marL="0" indent="0">
              <a:buNone/>
            </a:pPr>
            <a:endParaRPr lang="es-ES_tradnl" sz="2400" dirty="0"/>
          </a:p>
        </p:txBody>
      </p:sp>
      <p:pic>
        <p:nvPicPr>
          <p:cNvPr id="7" name="Picture 6" descr="A line with purple and blue dots&#10;&#10;Description automatically generated">
            <a:extLst>
              <a:ext uri="{FF2B5EF4-FFF2-40B4-BE49-F238E27FC236}">
                <a16:creationId xmlns:a16="http://schemas.microsoft.com/office/drawing/2014/main" id="{5349C493-0B9E-A472-D4E3-1D3E6BC2B480}"/>
              </a:ext>
            </a:extLst>
          </p:cNvPr>
          <p:cNvPicPr>
            <a:picLocks noChangeAspect="1"/>
          </p:cNvPicPr>
          <p:nvPr/>
        </p:nvPicPr>
        <p:blipFill>
          <a:blip r:embed="rId3"/>
          <a:stretch>
            <a:fillRect/>
          </a:stretch>
        </p:blipFill>
        <p:spPr>
          <a:xfrm>
            <a:off x="4501322" y="2839324"/>
            <a:ext cx="3089889" cy="3089889"/>
          </a:xfrm>
          <a:prstGeom prst="rect">
            <a:avLst/>
          </a:prstGeom>
        </p:spPr>
      </p:pic>
      <p:sp>
        <p:nvSpPr>
          <p:cNvPr id="8" name="TextBox 7">
            <a:extLst>
              <a:ext uri="{FF2B5EF4-FFF2-40B4-BE49-F238E27FC236}">
                <a16:creationId xmlns:a16="http://schemas.microsoft.com/office/drawing/2014/main" id="{51C5FAFD-BA0D-10C9-E627-A8A5169F8995}"/>
              </a:ext>
            </a:extLst>
          </p:cNvPr>
          <p:cNvSpPr txBox="1"/>
          <p:nvPr/>
        </p:nvSpPr>
        <p:spPr>
          <a:xfrm>
            <a:off x="715383" y="5744547"/>
            <a:ext cx="5206875" cy="369332"/>
          </a:xfrm>
          <a:prstGeom prst="rect">
            <a:avLst/>
          </a:prstGeom>
          <a:noFill/>
        </p:spPr>
        <p:txBody>
          <a:bodyPr wrap="none" rtlCol="0">
            <a:spAutoFit/>
          </a:bodyPr>
          <a:lstStyle/>
          <a:p>
            <a:r>
              <a:rPr lang="es-ES_tradnl" dirty="0"/>
              <a:t>Que es lo que se conoce como un clasificador lineal</a:t>
            </a:r>
          </a:p>
        </p:txBody>
      </p:sp>
    </p:spTree>
    <p:extLst>
      <p:ext uri="{BB962C8B-B14F-4D97-AF65-F5344CB8AC3E}">
        <p14:creationId xmlns:p14="http://schemas.microsoft.com/office/powerpoint/2010/main" val="34539812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 - Ajuste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28</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_tradnl" sz="2400" dirty="0"/>
                  <a:t>Para buscar los coeficientes (b y w</a:t>
                </a:r>
                <a:r>
                  <a:rPr lang="es-ES_tradnl" sz="2400" baseline="-25000" dirty="0"/>
                  <a:t>0</a:t>
                </a:r>
                <a:r>
                  <a:rPr lang="es-ES_tradnl" sz="2400" dirty="0"/>
                  <a:t>), es decir entrenar, lo hacemos realizándolo por </a:t>
                </a:r>
                <a:r>
                  <a:rPr lang="es-ES_tradnl" sz="2400" b="1" dirty="0">
                    <a:solidFill>
                      <a:schemeClr val="accent3"/>
                    </a:solidFill>
                  </a:rPr>
                  <a:t>máxima verosimilitud</a:t>
                </a:r>
                <a:r>
                  <a:rPr lang="es-ES_tradnl" sz="2400" dirty="0"/>
                  <a:t>. </a:t>
                </a:r>
              </a:p>
              <a:p>
                <a:pPr marL="0" indent="0">
                  <a:buNone/>
                </a:pPr>
                <a:r>
                  <a:rPr lang="es-ES_tradnl" sz="2400" dirty="0"/>
                  <a:t>La intuición básica detrás de la máxima verosimilitud es que buscamos estimaciones para b y w</a:t>
                </a:r>
                <a:r>
                  <a:rPr lang="es-ES_tradnl" sz="2400" baseline="-25000" dirty="0"/>
                  <a:t>0</a:t>
                </a:r>
                <a:r>
                  <a:rPr lang="es-ES_tradnl" sz="2400" dirty="0"/>
                  <a:t> tales que la probabilidad prevista p(x</a:t>
                </a:r>
                <a:r>
                  <a:rPr lang="es-ES_tradnl" sz="2400" baseline="-25000" dirty="0"/>
                  <a:t>i</a:t>
                </a:r>
                <a:r>
                  <a:rPr lang="es-ES_tradnl" sz="2400" dirty="0"/>
                  <a:t>) de todos los valores del </a:t>
                </a:r>
                <a:r>
                  <a:rPr lang="es-ES_tradnl" sz="2400" dirty="0" err="1"/>
                  <a:t>dataset</a:t>
                </a:r>
                <a:r>
                  <a:rPr lang="es-ES_tradnl" sz="2400" dirty="0"/>
                  <a:t>, utilizando </a:t>
                </a:r>
                <a14:m>
                  <m:oMath xmlns:m="http://schemas.openxmlformats.org/officeDocument/2006/math">
                    <m:r>
                      <a:rPr lang="es-ES_tradnl" sz="2400" b="0" i="1" smtClean="0">
                        <a:latin typeface="Cambria Math" panose="02040503050406030204" pitchFamily="18" charset="0"/>
                      </a:rPr>
                      <m:t>𝑝</m:t>
                    </m:r>
                    <m:d>
                      <m:dPr>
                        <m:ctrlPr>
                          <a:rPr lang="es-ES_tradnl" sz="2400" b="0" i="1" smtClean="0">
                            <a:latin typeface="Cambria Math" panose="02040503050406030204" pitchFamily="18" charset="0"/>
                          </a:rPr>
                        </m:ctrlPr>
                      </m:dPr>
                      <m:e>
                        <m:r>
                          <a:rPr lang="es-ES_tradnl" sz="2400" b="0" i="1" smtClean="0">
                            <a:latin typeface="Cambria Math" panose="02040503050406030204" pitchFamily="18" charset="0"/>
                          </a:rPr>
                          <m:t>𝑥</m:t>
                        </m:r>
                      </m:e>
                    </m:d>
                    <m:r>
                      <a:rPr lang="es-ES_tradnl" sz="2400" b="0" i="1" smtClean="0">
                        <a:latin typeface="Cambria Math" panose="02040503050406030204" pitchFamily="18" charset="0"/>
                      </a:rPr>
                      <m:t>=</m:t>
                    </m:r>
                    <m:f>
                      <m:fPr>
                        <m:ctrlPr>
                          <a:rPr lang="es-ES_tradnl" sz="2400" b="0" i="1" smtClean="0">
                            <a:latin typeface="Cambria Math" panose="02040503050406030204" pitchFamily="18" charset="0"/>
                          </a:rPr>
                        </m:ctrlPr>
                      </m:fPr>
                      <m:num>
                        <m:sSup>
                          <m:sSupPr>
                            <m:ctrlPr>
                              <a:rPr lang="es-ES_tradnl" sz="2400" b="0" i="1" smtClean="0">
                                <a:latin typeface="Cambria Math" panose="02040503050406030204" pitchFamily="18" charset="0"/>
                              </a:rPr>
                            </m:ctrlPr>
                          </m:sSupPr>
                          <m:e>
                            <m:r>
                              <a:rPr lang="es-ES_tradnl" sz="2400" b="0" i="1" smtClean="0">
                                <a:latin typeface="Cambria Math" panose="02040503050406030204" pitchFamily="18" charset="0"/>
                              </a:rPr>
                              <m:t>𝑒</m:t>
                            </m:r>
                          </m:e>
                          <m:sup>
                            <m:r>
                              <a:rPr lang="es-ES_tradnl" sz="2400" i="1" smtClean="0">
                                <a:latin typeface="Cambria Math" panose="02040503050406030204" pitchFamily="18" charset="0"/>
                              </a:rPr>
                              <m:t>𝑏</m:t>
                            </m:r>
                            <m:r>
                              <a:rPr lang="es-ES_tradnl" sz="240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i="1" smtClean="0">
                                    <a:latin typeface="Cambria Math" panose="02040503050406030204" pitchFamily="18" charset="0"/>
                                  </a:rPr>
                                  <m:t>𝑤</m:t>
                                </m:r>
                              </m:e>
                              <m:sub>
                                <m:r>
                                  <a:rPr lang="es-ES_tradnl" sz="2400" i="1" smtClean="0">
                                    <a:latin typeface="Cambria Math" panose="02040503050406030204" pitchFamily="18" charset="0"/>
                                  </a:rPr>
                                  <m:t>0</m:t>
                                </m:r>
                              </m:sub>
                            </m:sSub>
                            <m:r>
                              <a:rPr lang="es-ES_tradnl" sz="2400" i="1" smtClean="0">
                                <a:latin typeface="Cambria Math" panose="02040503050406030204" pitchFamily="18" charset="0"/>
                              </a:rPr>
                              <m:t>𝑥</m:t>
                            </m:r>
                          </m:sup>
                        </m:sSup>
                      </m:num>
                      <m:den>
                        <m:r>
                          <a:rPr lang="es-ES_tradnl" sz="2400" b="0" i="1" smtClean="0">
                            <a:latin typeface="Cambria Math" panose="02040503050406030204" pitchFamily="18" charset="0"/>
                          </a:rPr>
                          <m:t>1+</m:t>
                        </m:r>
                        <m:sSup>
                          <m:sSupPr>
                            <m:ctrlPr>
                              <a:rPr lang="es-ES_tradnl" sz="2400" i="1" smtClean="0">
                                <a:latin typeface="Cambria Math" panose="02040503050406030204" pitchFamily="18" charset="0"/>
                              </a:rPr>
                            </m:ctrlPr>
                          </m:sSupPr>
                          <m:e>
                            <m:r>
                              <a:rPr lang="es-ES_tradnl" sz="2400" i="1" smtClean="0">
                                <a:latin typeface="Cambria Math" panose="02040503050406030204" pitchFamily="18" charset="0"/>
                              </a:rPr>
                              <m:t>𝑒</m:t>
                            </m:r>
                          </m:e>
                          <m:sup>
                            <m:r>
                              <a:rPr lang="es-ES_tradnl" sz="2400" i="1" smtClean="0">
                                <a:latin typeface="Cambria Math" panose="02040503050406030204" pitchFamily="18" charset="0"/>
                              </a:rPr>
                              <m:t>𝑏</m:t>
                            </m:r>
                            <m:r>
                              <a:rPr lang="es-ES_tradnl" sz="240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i="1" smtClean="0">
                                    <a:latin typeface="Cambria Math" panose="02040503050406030204" pitchFamily="18" charset="0"/>
                                  </a:rPr>
                                  <m:t>𝑤</m:t>
                                </m:r>
                              </m:e>
                              <m:sub>
                                <m:r>
                                  <a:rPr lang="es-ES_tradnl" sz="2400" i="1" smtClean="0">
                                    <a:latin typeface="Cambria Math" panose="02040503050406030204" pitchFamily="18" charset="0"/>
                                  </a:rPr>
                                  <m:t>0</m:t>
                                </m:r>
                              </m:sub>
                            </m:sSub>
                            <m:r>
                              <a:rPr lang="es-ES_tradnl" sz="2400" i="1" smtClean="0">
                                <a:latin typeface="Cambria Math" panose="02040503050406030204" pitchFamily="18" charset="0"/>
                              </a:rPr>
                              <m:t>𝑥</m:t>
                            </m:r>
                          </m:sup>
                        </m:sSup>
                      </m:den>
                    </m:f>
                  </m:oMath>
                </a14:m>
                <a:r>
                  <a:rPr lang="es-ES_tradnl" sz="2400" dirty="0"/>
                  <a:t> corresponda lo más cerca posible al estado observado.</a:t>
                </a:r>
              </a:p>
              <a:p>
                <a:pPr marL="0" indent="0">
                  <a:buNone/>
                </a:pPr>
                <a:r>
                  <a:rPr lang="es-ES_tradnl" sz="2400" i="1" dirty="0"/>
                  <a:t>En otras palabras, tratamos de encontrar b y w</a:t>
                </a:r>
                <a:r>
                  <a:rPr lang="es-ES_tradnl" sz="2400" i="1" baseline="-25000" dirty="0"/>
                  <a:t>0</a:t>
                </a:r>
                <a:r>
                  <a:rPr lang="es-ES_tradnl" sz="2400" i="1" dirty="0"/>
                  <a:t> tales que al encontrar estas estimaciones se obtenga un número cercano a uno para la clase positiva, y lo más cercano a 0 para la clase negativa</a:t>
                </a: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1274" r="-356" b="-637"/>
                </a:stretch>
              </a:blipFill>
            </p:spPr>
            <p:txBody>
              <a:bodyPr/>
              <a:lstStyle/>
              <a:p>
                <a:r>
                  <a:rPr lang="es-ES_tradnl">
                    <a:noFill/>
                  </a:rPr>
                  <a:t> </a:t>
                </a:r>
              </a:p>
            </p:txBody>
          </p:sp>
        </mc:Fallback>
      </mc:AlternateContent>
    </p:spTree>
    <p:extLst>
      <p:ext uri="{BB962C8B-B14F-4D97-AF65-F5344CB8AC3E}">
        <p14:creationId xmlns:p14="http://schemas.microsoft.com/office/powerpoint/2010/main" val="20148542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 - Ajuste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29</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Matemáticamente la función de verosimilitud es:</a:t>
                </a:r>
              </a:p>
              <a:p>
                <a:pPr marL="0" indent="0" algn="ctr">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𝑙</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𝑏</m:t>
                          </m:r>
                          <m:r>
                            <a:rPr lang="en-US" sz="2400" b="0" i="1" smtClean="0">
                              <a:latin typeface="Cambria Math" panose="02040503050406030204" pitchFamily="18" charset="0"/>
                            </a:rPr>
                            <m:t>, </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e>
                      </m:d>
                      <m:r>
                        <a:rPr lang="en-US" sz="2400" b="0" i="1" smtClean="0">
                          <a:latin typeface="Cambria Math" panose="02040503050406030204" pitchFamily="18" charset="0"/>
                        </a:rPr>
                        <m:t>=</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𝑁</m:t>
                          </m:r>
                        </m:sup>
                        <m:e>
                          <m:sSup>
                            <m:sSupPr>
                              <m:ctrlPr>
                                <a:rPr lang="en-US" sz="2400" i="1">
                                  <a:latin typeface="Cambria Math" panose="02040503050406030204" pitchFamily="18" charset="0"/>
                                </a:rPr>
                              </m:ctrlPr>
                            </m:sSupPr>
                            <m:e>
                              <m:r>
                                <a:rPr lang="en-US" sz="2400" i="1">
                                  <a:latin typeface="Cambria Math" panose="02040503050406030204" pitchFamily="18" charset="0"/>
                                </a:rPr>
                                <m:t>𝑝</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r>
                                <a:rPr lang="en-US" sz="2400" i="1">
                                  <a:latin typeface="Cambria Math" panose="02040503050406030204" pitchFamily="18" charset="0"/>
                                </a:rPr>
                                <m:t>)</m:t>
                              </m:r>
                            </m:e>
                            <m:sup>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sup>
                          </m:sSup>
                          <m:sSup>
                            <m:sSupPr>
                              <m:ctrlPr>
                                <a:rPr lang="en-US" sz="2400" i="1">
                                  <a:latin typeface="Cambria Math" panose="02040503050406030204" pitchFamily="18" charset="0"/>
                                </a:rPr>
                              </m:ctrlPr>
                            </m:sSupPr>
                            <m:e>
                              <m:r>
                                <a:rPr lang="en-US" sz="2400" b="0" i="1" smtClean="0">
                                  <a:latin typeface="Cambria Math" panose="02040503050406030204" pitchFamily="18" charset="0"/>
                                </a:rPr>
                                <m:t>  (1−</m:t>
                              </m:r>
                              <m:r>
                                <a:rPr lang="en-US" sz="2400" i="1">
                                  <a:latin typeface="Cambria Math" panose="02040503050406030204" pitchFamily="18" charset="0"/>
                                </a:rPr>
                                <m:t>𝑝</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r>
                                <a:rPr lang="en-US" sz="2400" i="1">
                                  <a:latin typeface="Cambria Math" panose="02040503050406030204" pitchFamily="18" charset="0"/>
                                </a:rPr>
                                <m:t>)</m:t>
                              </m:r>
                              <m:r>
                                <a:rPr lang="en-US" sz="2400" b="0" i="1" smtClean="0">
                                  <a:latin typeface="Cambria Math" panose="02040503050406030204" pitchFamily="18" charset="0"/>
                                </a:rPr>
                                <m:t>)</m:t>
                              </m:r>
                            </m:e>
                            <m:sup>
                              <m:r>
                                <a:rPr lang="en-US" sz="2400" b="0" i="1" smtClean="0">
                                  <a:latin typeface="Cambria Math" panose="02040503050406030204" pitchFamily="18" charset="0"/>
                                </a:rPr>
                                <m:t>1−</m:t>
                              </m:r>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sup>
                          </m:sSup>
                        </m:e>
                      </m:nary>
                    </m:oMath>
                  </m:oMathPara>
                </a14:m>
                <a:endParaRPr lang="es-ES_tradnl" sz="2400" dirty="0"/>
              </a:p>
              <a:p>
                <a:pPr marL="0" indent="0">
                  <a:buNone/>
                </a:pPr>
                <a:r>
                  <a:rPr lang="es-ES_tradnl" sz="2400" dirty="0"/>
                  <a:t>Similar a la regresión lineal, es mejor minimizar la función log-verosimilitud multiplicada por -1:</a:t>
                </a:r>
              </a:p>
              <a:p>
                <a:pPr marL="0" indent="0" algn="ctr">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𝐽</m:t>
                      </m:r>
                      <m:d>
                        <m:dPr>
                          <m:ctrlPr>
                            <a:rPr lang="en-US" sz="2400" i="1">
                              <a:latin typeface="Cambria Math" panose="02040503050406030204" pitchFamily="18" charset="0"/>
                            </a:rPr>
                          </m:ctrlPr>
                        </m:dPr>
                        <m:e>
                          <m:r>
                            <a:rPr lang="en-US" sz="2400" i="1">
                              <a:latin typeface="Cambria Math" panose="02040503050406030204" pitchFamily="18" charset="0"/>
                            </a:rPr>
                            <m:t>𝑏</m:t>
                          </m:r>
                          <m:r>
                            <a:rPr lang="en-US" sz="2400" i="1">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e>
                      </m:d>
                      <m:r>
                        <a:rPr lang="en-US" sz="2400" b="0" i="1" smtClean="0">
                          <a:latin typeface="Cambria Math" panose="02040503050406030204" pitchFamily="18" charset="0"/>
                        </a:rPr>
                        <m:t>=−</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𝑁</m:t>
                          </m:r>
                        </m:sup>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r>
                            <a:rPr lang="en-US" sz="2400" b="0" i="1" smtClean="0">
                              <a:latin typeface="Cambria Math" panose="02040503050406030204" pitchFamily="18" charset="0"/>
                            </a:rPr>
                            <m:t> </m:t>
                          </m:r>
                          <m:r>
                            <m:rPr>
                              <m:sty m:val="p"/>
                            </m:rPr>
                            <a:rPr lang="en-US" sz="2400">
                              <a:latin typeface="Cambria Math" panose="02040503050406030204" pitchFamily="18" charset="0"/>
                            </a:rPr>
                            <m:t>ln</m:t>
                          </m:r>
                          <m:d>
                            <m:dPr>
                              <m:ctrlPr>
                                <a:rPr lang="en-US" sz="2400" i="1">
                                  <a:latin typeface="Cambria Math" panose="02040503050406030204" pitchFamily="18" charset="0"/>
                                </a:rPr>
                              </m:ctrlPr>
                            </m:dPr>
                            <m:e>
                              <m:r>
                                <a:rPr lang="en-US" sz="2400" i="1">
                                  <a:latin typeface="Cambria Math" panose="02040503050406030204" pitchFamily="18" charset="0"/>
                                </a:rPr>
                                <m:t>𝑝</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r>
                                <a:rPr lang="en-US" sz="2400" i="1">
                                  <a:latin typeface="Cambria Math" panose="02040503050406030204" pitchFamily="18" charset="0"/>
                                </a:rPr>
                                <m:t>)</m:t>
                              </m:r>
                            </m:e>
                          </m:d>
                          <m:r>
                            <a:rPr lang="en-US" sz="2400" i="1">
                              <a:latin typeface="Cambria Math" panose="02040503050406030204" pitchFamily="18" charset="0"/>
                            </a:rPr>
                            <m:t>+</m:t>
                          </m:r>
                          <m:r>
                            <a:rPr lang="en-US" sz="2400">
                              <a:latin typeface="Cambria Math" panose="02040503050406030204" pitchFamily="18" charset="0"/>
                            </a:rPr>
                            <m:t>(1−</m:t>
                          </m:r>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r>
                            <a:rPr lang="en-US" sz="2400">
                              <a:latin typeface="Cambria Math" panose="02040503050406030204" pitchFamily="18" charset="0"/>
                            </a:rPr>
                            <m:t>)</m:t>
                          </m:r>
                          <m:r>
                            <m:rPr>
                              <m:sty m:val="p"/>
                            </m:rPr>
                            <a:rPr lang="en-US" sz="2400">
                              <a:latin typeface="Cambria Math" panose="02040503050406030204" pitchFamily="18" charset="0"/>
                            </a:rPr>
                            <m:t>ln</m:t>
                          </m:r>
                          <m:d>
                            <m:dPr>
                              <m:ctrlPr>
                                <a:rPr lang="en-US" sz="2400" i="1">
                                  <a:latin typeface="Cambria Math" panose="02040503050406030204" pitchFamily="18" charset="0"/>
                                </a:rPr>
                              </m:ctrlPr>
                            </m:dPr>
                            <m:e>
                              <m:r>
                                <a:rPr lang="en-US" sz="2400" i="1">
                                  <a:latin typeface="Cambria Math" panose="02040503050406030204" pitchFamily="18" charset="0"/>
                                </a:rPr>
                                <m:t>1− </m:t>
                              </m:r>
                              <m:r>
                                <a:rPr lang="en-US" sz="2400" i="1">
                                  <a:latin typeface="Cambria Math" panose="02040503050406030204" pitchFamily="18" charset="0"/>
                                </a:rPr>
                                <m:t>𝑝</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r>
                                <a:rPr lang="en-US" sz="2400" i="1">
                                  <a:latin typeface="Cambria Math" panose="02040503050406030204" pitchFamily="18" charset="0"/>
                                </a:rPr>
                                <m:t>)</m:t>
                              </m:r>
                            </m:e>
                          </m:d>
                        </m:e>
                      </m:nary>
                    </m:oMath>
                  </m:oMathPara>
                </a14:m>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16561" b="-38217"/>
                </a:stretch>
              </a:blipFill>
            </p:spPr>
            <p:txBody>
              <a:bodyPr/>
              <a:lstStyle/>
              <a:p>
                <a:r>
                  <a:rPr lang="es-ES_tradnl">
                    <a:noFill/>
                  </a:rPr>
                  <a:t> </a:t>
                </a:r>
              </a:p>
            </p:txBody>
          </p:sp>
        </mc:Fallback>
      </mc:AlternateContent>
    </p:spTree>
    <p:extLst>
      <p:ext uri="{BB962C8B-B14F-4D97-AF65-F5344CB8AC3E}">
        <p14:creationId xmlns:p14="http://schemas.microsoft.com/office/powerpoint/2010/main" val="7211539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1730188"/>
            <a:ext cx="6851631" cy="4354925"/>
          </a:xfrm>
        </p:spPr>
        <p:txBody>
          <a:bodyPr>
            <a:normAutofit fontScale="92500"/>
          </a:bodyPr>
          <a:lstStyle/>
          <a:p>
            <a:pPr marL="0" indent="0">
              <a:buNone/>
            </a:pPr>
            <a:r>
              <a:rPr lang="es-ES" sz="2400" dirty="0"/>
              <a:t>Si tenemos un problema donde el target </a:t>
            </a:r>
            <a:r>
              <a:rPr lang="es-ES" sz="2400" b="1" dirty="0">
                <a:solidFill>
                  <a:schemeClr val="accent1">
                    <a:lumMod val="75000"/>
                  </a:schemeClr>
                </a:solidFill>
              </a:rPr>
              <a:t>y</a:t>
            </a:r>
            <a:r>
              <a:rPr lang="es-ES" sz="2400" dirty="0"/>
              <a:t> es una </a:t>
            </a:r>
            <a:r>
              <a:rPr lang="es-ES" sz="2400" i="1" dirty="0">
                <a:solidFill>
                  <a:schemeClr val="accent1">
                    <a:lumMod val="75000"/>
                  </a:schemeClr>
                </a:solidFill>
              </a:rPr>
              <a:t>variable </a:t>
            </a:r>
            <a:r>
              <a:rPr lang="es-ES" sz="2400" i="1" dirty="0" err="1">
                <a:solidFill>
                  <a:schemeClr val="accent1">
                    <a:lumMod val="75000"/>
                  </a:schemeClr>
                </a:solidFill>
              </a:rPr>
              <a:t>numerica</a:t>
            </a:r>
            <a:r>
              <a:rPr lang="es-ES" sz="2400" dirty="0"/>
              <a:t>, se llama un </a:t>
            </a:r>
            <a:r>
              <a:rPr lang="es-ES" sz="2400" b="1" dirty="0">
                <a:solidFill>
                  <a:schemeClr val="accent6">
                    <a:lumMod val="60000"/>
                    <a:lumOff val="40000"/>
                  </a:schemeClr>
                </a:solidFill>
              </a:rPr>
              <a:t>problema de regresión</a:t>
            </a:r>
            <a:r>
              <a:rPr lang="es-ES" sz="2400" dirty="0"/>
              <a:t>. </a:t>
            </a:r>
          </a:p>
          <a:p>
            <a:pPr marL="0" indent="0">
              <a:buNone/>
            </a:pPr>
            <a:r>
              <a:rPr lang="es-ES" sz="2400" dirty="0"/>
              <a:t>Se centra en estudiar las relaciones entre una variable dependiente de una o más variables independientes.</a:t>
            </a:r>
          </a:p>
          <a:p>
            <a:pPr marL="0" indent="0">
              <a:buNone/>
            </a:pPr>
            <a:r>
              <a:rPr lang="es-ES" sz="2400" dirty="0"/>
              <a:t>Es importante notar que, en Aprendizaje Automático, cuando buscamos una h(X) estamos armando un modelo puramente empírico. Es decir, nos basamos 100% en los datos medidos. En contraste con los modelos basados en propiedades fundamentales.</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8" name="Picture 7" descr="A line of red dots on a green line&#10;&#10;Description automatically generated">
            <a:extLst>
              <a:ext uri="{FF2B5EF4-FFF2-40B4-BE49-F238E27FC236}">
                <a16:creationId xmlns:a16="http://schemas.microsoft.com/office/drawing/2014/main" id="{4F76E3E0-FFD5-6474-481E-0F38E8C48E7A}"/>
              </a:ext>
            </a:extLst>
          </p:cNvPr>
          <p:cNvPicPr>
            <a:picLocks noChangeAspect="1"/>
          </p:cNvPicPr>
          <p:nvPr/>
        </p:nvPicPr>
        <p:blipFill>
          <a:blip r:embed="rId4"/>
          <a:stretch>
            <a:fillRect/>
          </a:stretch>
        </p:blipFill>
        <p:spPr>
          <a:xfrm>
            <a:off x="7705377" y="2288202"/>
            <a:ext cx="3686523" cy="3512813"/>
          </a:xfrm>
          <a:prstGeom prst="rect">
            <a:avLst/>
          </a:prstGeom>
        </p:spPr>
      </p:pic>
    </p:spTree>
    <p:extLst>
      <p:ext uri="{BB962C8B-B14F-4D97-AF65-F5344CB8AC3E}">
        <p14:creationId xmlns:p14="http://schemas.microsoft.com/office/powerpoint/2010/main" val="29237418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 - Ajuste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30</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lgn="ctr">
                  <a:buNone/>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𝐽</m:t>
                      </m:r>
                      <m:d>
                        <m:dPr>
                          <m:ctrlPr>
                            <a:rPr lang="en-US" sz="2400" i="1">
                              <a:latin typeface="Cambria Math" panose="02040503050406030204" pitchFamily="18" charset="0"/>
                            </a:rPr>
                          </m:ctrlPr>
                        </m:dPr>
                        <m:e>
                          <m:r>
                            <a:rPr lang="en-US" sz="2400" i="1">
                              <a:latin typeface="Cambria Math" panose="02040503050406030204" pitchFamily="18" charset="0"/>
                            </a:rPr>
                            <m:t>𝑏</m:t>
                          </m:r>
                          <m:r>
                            <a:rPr lang="en-US" sz="2400" i="1">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e>
                      </m:d>
                      <m:r>
                        <a:rPr lang="en-US" sz="2400" i="1">
                          <a:latin typeface="Cambria Math" panose="02040503050406030204" pitchFamily="18" charset="0"/>
                        </a:rPr>
                        <m:t>=−</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r>
                            <m:rPr>
                              <m:sty m:val="p"/>
                            </m:rPr>
                            <a:rPr lang="en-US" sz="2400">
                              <a:latin typeface="Cambria Math" panose="02040503050406030204" pitchFamily="18" charset="0"/>
                            </a:rPr>
                            <m:t>ln</m:t>
                          </m:r>
                          <m:d>
                            <m:dPr>
                              <m:ctrlPr>
                                <a:rPr lang="en-US" sz="2400" i="1">
                                  <a:latin typeface="Cambria Math" panose="02040503050406030204" pitchFamily="18" charset="0"/>
                                </a:rPr>
                              </m:ctrlPr>
                            </m:dPr>
                            <m:e>
                              <m:r>
                                <a:rPr lang="en-US" sz="2400" i="1">
                                  <a:latin typeface="Cambria Math" panose="02040503050406030204" pitchFamily="18" charset="0"/>
                                </a:rPr>
                                <m:t>1− </m:t>
                              </m:r>
                              <m:r>
                                <a:rPr lang="en-US" sz="2400" i="1">
                                  <a:latin typeface="Cambria Math" panose="02040503050406030204" pitchFamily="18" charset="0"/>
                                </a:rPr>
                                <m:t>𝑝</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e>
                              </m:d>
                            </m:e>
                          </m:d>
                        </m:e>
                      </m:nary>
                      <m:r>
                        <a:rPr lang="en-US" sz="2400" b="0" i="1" smtClean="0">
                          <a:latin typeface="Cambria Math" panose="02040503050406030204" pitchFamily="18" charset="0"/>
                        </a:rPr>
                        <m:t>−</m:t>
                      </m:r>
                      <m:nary>
                        <m:naryPr>
                          <m:chr m:val="∑"/>
                          <m:ctrlPr>
                            <a:rPr lang="en-US" sz="2400" i="1" smtClean="0">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r>
                            <a:rPr lang="en-US" sz="2400" i="1">
                              <a:latin typeface="Cambria Math" panose="02040503050406030204" pitchFamily="18" charset="0"/>
                            </a:rPr>
                            <m:t> </m:t>
                          </m:r>
                          <m:r>
                            <a:rPr lang="en-US" sz="2400" b="0" i="1" smtClean="0">
                              <a:latin typeface="Cambria Math" panose="02040503050406030204" pitchFamily="18" charset="0"/>
                            </a:rPr>
                            <m:t>𝑙𝑛</m:t>
                          </m:r>
                          <m:d>
                            <m:dPr>
                              <m:ctrlPr>
                                <a:rPr lang="en-US" sz="2400" b="0" i="1" smtClean="0">
                                  <a:latin typeface="Cambria Math" panose="02040503050406030204" pitchFamily="18" charset="0"/>
                                </a:rPr>
                              </m:ctrlPr>
                            </m:dPr>
                            <m:e>
                              <m:f>
                                <m:fPr>
                                  <m:ctrlPr>
                                    <a:rPr lang="en-US" sz="2400" i="1">
                                      <a:latin typeface="Cambria Math" panose="02040503050406030204" pitchFamily="18" charset="0"/>
                                    </a:rPr>
                                  </m:ctrlPr>
                                </m:fPr>
                                <m:num>
                                  <m:r>
                                    <a:rPr lang="en-US" sz="2400" i="1">
                                      <a:latin typeface="Cambria Math" panose="02040503050406030204" pitchFamily="18" charset="0"/>
                                    </a:rPr>
                                    <m:t>𝑝</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r>
                                    <a:rPr lang="en-US" sz="2400" i="1">
                                      <a:latin typeface="Cambria Math" panose="02040503050406030204" pitchFamily="18" charset="0"/>
                                    </a:rPr>
                                    <m:t>)</m:t>
                                  </m:r>
                                </m:num>
                                <m:den>
                                  <m:r>
                                    <a:rPr lang="en-US" sz="2400" i="1">
                                      <a:latin typeface="Cambria Math" panose="02040503050406030204" pitchFamily="18" charset="0"/>
                                    </a:rPr>
                                    <m:t>1− </m:t>
                                  </m:r>
                                  <m:r>
                                    <a:rPr lang="en-US" sz="2400" i="1">
                                      <a:latin typeface="Cambria Math" panose="02040503050406030204" pitchFamily="18" charset="0"/>
                                    </a:rPr>
                                    <m:t>𝑝</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r>
                                    <a:rPr lang="en-US" sz="2400" i="1">
                                      <a:latin typeface="Cambria Math" panose="02040503050406030204" pitchFamily="18" charset="0"/>
                                    </a:rPr>
                                    <m:t>)</m:t>
                                  </m:r>
                                </m:den>
                              </m:f>
                            </m:e>
                          </m:d>
                        </m:e>
                      </m:nary>
                    </m:oMath>
                  </m:oMathPara>
                </a14:m>
                <a:endParaRPr lang="es-ES_tradnl" sz="2400" dirty="0"/>
              </a:p>
              <a:p>
                <a:pPr marL="0" indent="0" algn="ctr">
                  <a:buNone/>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𝐽</m:t>
                      </m:r>
                      <m:d>
                        <m:dPr>
                          <m:ctrlPr>
                            <a:rPr lang="en-US" sz="2400" i="1">
                              <a:latin typeface="Cambria Math" panose="02040503050406030204" pitchFamily="18" charset="0"/>
                            </a:rPr>
                          </m:ctrlPr>
                        </m:dPr>
                        <m:e>
                          <m:r>
                            <a:rPr lang="en-US" sz="2400" i="1">
                              <a:latin typeface="Cambria Math" panose="02040503050406030204" pitchFamily="18" charset="0"/>
                            </a:rPr>
                            <m:t>𝑏</m:t>
                          </m:r>
                          <m:r>
                            <a:rPr lang="en-US" sz="2400" i="1">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e>
                      </m:d>
                      <m:r>
                        <a:rPr lang="en-US" sz="2400" i="1">
                          <a:latin typeface="Cambria Math" panose="02040503050406030204" pitchFamily="18" charset="0"/>
                        </a:rPr>
                        <m:t>=−</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r>
                            <m:rPr>
                              <m:sty m:val="p"/>
                            </m:rPr>
                            <a:rPr lang="en-US" sz="2400">
                              <a:latin typeface="Cambria Math" panose="02040503050406030204" pitchFamily="18" charset="0"/>
                            </a:rPr>
                            <m:t>ln</m:t>
                          </m:r>
                          <m:d>
                            <m:dPr>
                              <m:ctrlPr>
                                <a:rPr lang="en-US" sz="2400" i="1">
                                  <a:latin typeface="Cambria Math" panose="02040503050406030204" pitchFamily="18" charset="0"/>
                                </a:rPr>
                              </m:ctrlPr>
                            </m:dPr>
                            <m:e>
                              <m:r>
                                <a:rPr lang="en-US" sz="2400" i="1">
                                  <a:latin typeface="Cambria Math" panose="02040503050406030204" pitchFamily="18" charset="0"/>
                                </a:rPr>
                                <m:t>1− </m:t>
                              </m:r>
                              <m:r>
                                <a:rPr lang="en-US" sz="2400" i="1">
                                  <a:latin typeface="Cambria Math" panose="02040503050406030204" pitchFamily="18" charset="0"/>
                                </a:rPr>
                                <m:t>𝑝</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e>
                              </m:d>
                            </m:e>
                          </m:d>
                        </m:e>
                      </m:nary>
                      <m:r>
                        <a:rPr lang="en-US" sz="2400" b="0" i="1" smtClean="0">
                          <a:latin typeface="Cambria Math" panose="02040503050406030204" pitchFamily="18" charset="0"/>
                        </a:rPr>
                        <m:t>−</m:t>
                      </m:r>
                      <m:nary>
                        <m:naryPr>
                          <m:chr m:val="∑"/>
                          <m:ctrlPr>
                            <a:rPr lang="en-US" sz="2400" i="1" smtClean="0">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d>
                            <m:dPr>
                              <m:ctrlPr>
                                <a:rPr lang="en-US" sz="2400" i="1" smtClean="0">
                                  <a:latin typeface="Cambria Math" panose="02040503050406030204" pitchFamily="18" charset="0"/>
                                </a:rPr>
                              </m:ctrlPr>
                            </m:dPr>
                            <m:e>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e>
                          </m:d>
                        </m:e>
                      </m:nary>
                    </m:oMath>
                  </m:oMathPara>
                </a14:m>
                <a:endParaRPr lang="es-ES_tradnl" sz="2400" dirty="0"/>
              </a:p>
              <a:p>
                <a:pPr marL="0" indent="0" algn="ctr">
                  <a:buNone/>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𝐽</m:t>
                      </m:r>
                      <m:d>
                        <m:dPr>
                          <m:ctrlPr>
                            <a:rPr lang="en-US" sz="2400" i="1">
                              <a:latin typeface="Cambria Math" panose="02040503050406030204" pitchFamily="18" charset="0"/>
                            </a:rPr>
                          </m:ctrlPr>
                        </m:dPr>
                        <m:e>
                          <m:r>
                            <a:rPr lang="en-US" sz="2400" i="1">
                              <a:latin typeface="Cambria Math" panose="02040503050406030204" pitchFamily="18" charset="0"/>
                            </a:rPr>
                            <m:t>𝑏</m:t>
                          </m:r>
                          <m:r>
                            <a:rPr lang="en-US" sz="2400" i="1">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e>
                      </m:d>
                      <m:r>
                        <a:rPr lang="en-US" sz="2400" i="1">
                          <a:latin typeface="Cambria Math" panose="02040503050406030204" pitchFamily="18" charset="0"/>
                        </a:rPr>
                        <m:t>=−</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r>
                            <m:rPr>
                              <m:sty m:val="p"/>
                            </m:rPr>
                            <a:rPr lang="en-US" sz="2400">
                              <a:latin typeface="Cambria Math" panose="02040503050406030204" pitchFamily="18" charset="0"/>
                            </a:rPr>
                            <m:t>ln</m:t>
                          </m:r>
                          <m:d>
                            <m:dPr>
                              <m:ctrlPr>
                                <a:rPr lang="en-US" sz="2400" i="1">
                                  <a:latin typeface="Cambria Math" panose="02040503050406030204" pitchFamily="18" charset="0"/>
                                </a:rPr>
                              </m:ctrlPr>
                            </m:dPr>
                            <m:e>
                              <m:r>
                                <a:rPr lang="en-US" sz="2400" i="1">
                                  <a:latin typeface="Cambria Math" panose="02040503050406030204" pitchFamily="18" charset="0"/>
                                </a:rPr>
                                <m:t>1−</m:t>
                              </m:r>
                              <m:f>
                                <m:fPr>
                                  <m:ctrlPr>
                                    <a:rPr lang="es-ES_tradnl" sz="2400" i="1">
                                      <a:latin typeface="Cambria Math" panose="02040503050406030204" pitchFamily="18" charset="0"/>
                                    </a:rPr>
                                  </m:ctrlPr>
                                </m:fPr>
                                <m:num>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sup>
                                  </m:sSup>
                                </m:num>
                                <m:den>
                                  <m:r>
                                    <a:rPr lang="es-ES_tradnl" sz="2400" i="1">
                                      <a:latin typeface="Cambria Math" panose="02040503050406030204" pitchFamily="18" charset="0"/>
                                    </a:rPr>
                                    <m:t>1+</m:t>
                                  </m:r>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sup>
                                  </m:sSup>
                                </m:den>
                              </m:f>
                            </m:e>
                          </m:d>
                        </m:e>
                      </m:nary>
                      <m:r>
                        <a:rPr lang="en-US" sz="2400" b="0" i="1" smtClean="0">
                          <a:latin typeface="Cambria Math" panose="02040503050406030204" pitchFamily="18" charset="0"/>
                        </a:rPr>
                        <m:t>−</m:t>
                      </m:r>
                      <m:nary>
                        <m:naryPr>
                          <m:chr m:val="∑"/>
                          <m:ctrlPr>
                            <a:rPr lang="en-US" sz="2400" i="1" smtClean="0">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d>
                            <m:dPr>
                              <m:ctrlPr>
                                <a:rPr lang="en-US" sz="2400" i="1" smtClean="0">
                                  <a:latin typeface="Cambria Math" panose="02040503050406030204" pitchFamily="18" charset="0"/>
                                </a:rPr>
                              </m:ctrlPr>
                            </m:dPr>
                            <m:e>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e>
                          </m:d>
                        </m:e>
                      </m:nary>
                    </m:oMath>
                  </m:oMathPara>
                </a14:m>
                <a:endParaRPr lang="es-ES_tradnl" sz="2400" dirty="0"/>
              </a:p>
              <a:p>
                <a:pPr marL="0" indent="0" algn="ctr">
                  <a:buNone/>
                </a:pPr>
                <a:endParaRPr lang="es-ES_tradnl" sz="2400" dirty="0"/>
              </a:p>
              <a:p>
                <a:pPr marL="0" indent="0" algn="ctr">
                  <a:buNone/>
                </a:pPr>
                <a:endParaRPr lang="es-ES_tradnl" sz="2400" dirty="0"/>
              </a:p>
              <a:p>
                <a:pPr marL="0" indent="0" algn="ctr">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t="-26752" b="-33439"/>
                </a:stretch>
              </a:blipFill>
            </p:spPr>
            <p:txBody>
              <a:bodyPr/>
              <a:lstStyle/>
              <a:p>
                <a:r>
                  <a:rPr lang="es-ES_tradnl">
                    <a:noFill/>
                  </a:rPr>
                  <a:t> </a:t>
                </a:r>
              </a:p>
            </p:txBody>
          </p:sp>
        </mc:Fallback>
      </mc:AlternateContent>
    </p:spTree>
    <p:extLst>
      <p:ext uri="{BB962C8B-B14F-4D97-AF65-F5344CB8AC3E}">
        <p14:creationId xmlns:p14="http://schemas.microsoft.com/office/powerpoint/2010/main" val="41700581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 - Ajuste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31</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lgn="ctr">
                  <a:buNone/>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𝐽</m:t>
                      </m:r>
                      <m:d>
                        <m:dPr>
                          <m:ctrlPr>
                            <a:rPr lang="en-US" sz="2400" i="1">
                              <a:latin typeface="Cambria Math" panose="02040503050406030204" pitchFamily="18" charset="0"/>
                            </a:rPr>
                          </m:ctrlPr>
                        </m:dPr>
                        <m:e>
                          <m:r>
                            <a:rPr lang="en-US" sz="2400" i="1">
                              <a:latin typeface="Cambria Math" panose="02040503050406030204" pitchFamily="18" charset="0"/>
                            </a:rPr>
                            <m:t>𝑏</m:t>
                          </m:r>
                          <m:r>
                            <a:rPr lang="en-US" sz="2400" i="1">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e>
                      </m:d>
                      <m:r>
                        <a:rPr lang="en-US" sz="2400" i="1">
                          <a:latin typeface="Cambria Math" panose="02040503050406030204" pitchFamily="18" charset="0"/>
                        </a:rPr>
                        <m:t>=−</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r>
                            <m:rPr>
                              <m:sty m:val="p"/>
                            </m:rPr>
                            <a:rPr lang="en-US" sz="2400">
                              <a:latin typeface="Cambria Math" panose="02040503050406030204" pitchFamily="18" charset="0"/>
                            </a:rPr>
                            <m:t>ln</m:t>
                          </m:r>
                          <m:d>
                            <m:dPr>
                              <m:ctrlPr>
                                <a:rPr lang="en-US" sz="2400" i="1">
                                  <a:latin typeface="Cambria Math" panose="02040503050406030204" pitchFamily="18" charset="0"/>
                                </a:rPr>
                              </m:ctrlPr>
                            </m:dPr>
                            <m:e>
                              <m:r>
                                <a:rPr lang="en-US" sz="2400" i="1">
                                  <a:latin typeface="Cambria Math" panose="02040503050406030204" pitchFamily="18" charset="0"/>
                                </a:rPr>
                                <m:t>1−</m:t>
                              </m:r>
                              <m:f>
                                <m:fPr>
                                  <m:ctrlPr>
                                    <a:rPr lang="es-ES_tradnl" sz="2400" i="1">
                                      <a:latin typeface="Cambria Math" panose="02040503050406030204" pitchFamily="18" charset="0"/>
                                    </a:rPr>
                                  </m:ctrlPr>
                                </m:fPr>
                                <m:num>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sup>
                                  </m:sSup>
                                </m:num>
                                <m:den>
                                  <m:r>
                                    <a:rPr lang="es-ES_tradnl" sz="2400" i="1">
                                      <a:latin typeface="Cambria Math" panose="02040503050406030204" pitchFamily="18" charset="0"/>
                                    </a:rPr>
                                    <m:t>1+</m:t>
                                  </m:r>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sup>
                                  </m:sSup>
                                </m:den>
                              </m:f>
                            </m:e>
                          </m:d>
                        </m:e>
                      </m:nary>
                      <m:r>
                        <a:rPr lang="en-US" sz="2400" i="1">
                          <a:latin typeface="Cambria Math" panose="02040503050406030204" pitchFamily="18" charset="0"/>
                        </a:rPr>
                        <m:t>−</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d>
                            <m:dPr>
                              <m:ctrlPr>
                                <a:rPr lang="en-US" sz="2400" i="1">
                                  <a:latin typeface="Cambria Math" panose="02040503050406030204" pitchFamily="18" charset="0"/>
                                </a:rPr>
                              </m:ctrlPr>
                            </m:dPr>
                            <m:e>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e>
                          </m:d>
                        </m:e>
                      </m:nary>
                    </m:oMath>
                  </m:oMathPara>
                </a14:m>
                <a:endParaRPr lang="es-ES_tradnl" sz="2400" dirty="0"/>
              </a:p>
              <a:p>
                <a:pPr marL="0" indent="0" algn="ctr">
                  <a:buNone/>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𝐽</m:t>
                      </m:r>
                      <m:d>
                        <m:dPr>
                          <m:ctrlPr>
                            <a:rPr lang="en-US" sz="2400" i="1">
                              <a:latin typeface="Cambria Math" panose="02040503050406030204" pitchFamily="18" charset="0"/>
                            </a:rPr>
                          </m:ctrlPr>
                        </m:dPr>
                        <m:e>
                          <m:r>
                            <a:rPr lang="en-US" sz="2400" i="1">
                              <a:latin typeface="Cambria Math" panose="02040503050406030204" pitchFamily="18" charset="0"/>
                            </a:rPr>
                            <m:t>𝑏</m:t>
                          </m:r>
                          <m:r>
                            <a:rPr lang="en-US" sz="2400" i="1">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e>
                      </m:d>
                      <m:r>
                        <a:rPr lang="en-US" sz="2400" i="1">
                          <a:latin typeface="Cambria Math" panose="02040503050406030204" pitchFamily="18" charset="0"/>
                        </a:rPr>
                        <m:t>=</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r>
                            <m:rPr>
                              <m:sty m:val="p"/>
                            </m:rPr>
                            <a:rPr lang="en-US" sz="2400">
                              <a:latin typeface="Cambria Math" panose="02040503050406030204" pitchFamily="18" charset="0"/>
                            </a:rPr>
                            <m:t>ln</m:t>
                          </m:r>
                          <m:d>
                            <m:dPr>
                              <m:ctrlPr>
                                <a:rPr lang="en-US" sz="2400" i="1">
                                  <a:latin typeface="Cambria Math" panose="02040503050406030204" pitchFamily="18" charset="0"/>
                                </a:rPr>
                              </m:ctrlPr>
                            </m:dPr>
                            <m:e>
                              <m:r>
                                <a:rPr lang="es-ES_tradnl" sz="2400" i="1">
                                  <a:latin typeface="Cambria Math" panose="02040503050406030204" pitchFamily="18" charset="0"/>
                                </a:rPr>
                                <m:t>1+</m:t>
                              </m:r>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sup>
                              </m:sSup>
                            </m:e>
                          </m:d>
                        </m:e>
                      </m:nary>
                      <m:r>
                        <a:rPr lang="en-US" sz="2400" i="1">
                          <a:latin typeface="Cambria Math" panose="02040503050406030204" pitchFamily="18" charset="0"/>
                        </a:rPr>
                        <m:t>−</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d>
                            <m:dPr>
                              <m:ctrlPr>
                                <a:rPr lang="en-US" sz="2400" i="1">
                                  <a:latin typeface="Cambria Math" panose="02040503050406030204" pitchFamily="18" charset="0"/>
                                </a:rPr>
                              </m:ctrlPr>
                            </m:dPr>
                            <m:e>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e>
                          </m:d>
                        </m:e>
                      </m:nary>
                    </m:oMath>
                  </m:oMathPara>
                </a14:m>
                <a:endParaRPr lang="es-ES_tradnl" sz="2400" dirty="0"/>
              </a:p>
              <a:p>
                <a:pPr marL="0" indent="0" algn="ctr">
                  <a:buNone/>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𝐽</m:t>
                      </m:r>
                      <m:d>
                        <m:dPr>
                          <m:ctrlPr>
                            <a:rPr lang="en-US" sz="2400" i="1">
                              <a:latin typeface="Cambria Math" panose="02040503050406030204" pitchFamily="18" charset="0"/>
                            </a:rPr>
                          </m:ctrlPr>
                        </m:dPr>
                        <m:e>
                          <m:r>
                            <a:rPr lang="en-US" sz="2400" i="1">
                              <a:latin typeface="Cambria Math" panose="02040503050406030204" pitchFamily="18" charset="0"/>
                            </a:rPr>
                            <m:t>𝑏</m:t>
                          </m:r>
                          <m:r>
                            <a:rPr lang="en-US" sz="2400" i="1">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e>
                      </m:d>
                      <m:r>
                        <a:rPr lang="en-US" sz="2400" i="1">
                          <a:latin typeface="Cambria Math" panose="02040503050406030204" pitchFamily="18" charset="0"/>
                        </a:rPr>
                        <m:t>=</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𝑁</m:t>
                          </m:r>
                        </m:sup>
                        <m:e>
                          <m:r>
                            <m:rPr>
                              <m:sty m:val="p"/>
                            </m:rPr>
                            <a:rPr lang="en-US" sz="2400">
                              <a:latin typeface="Cambria Math" panose="02040503050406030204" pitchFamily="18" charset="0"/>
                            </a:rPr>
                            <m:t>ln</m:t>
                          </m:r>
                          <m:d>
                            <m:dPr>
                              <m:ctrlPr>
                                <a:rPr lang="en-US" sz="2400" i="1">
                                  <a:latin typeface="Cambria Math" panose="02040503050406030204" pitchFamily="18" charset="0"/>
                                </a:rPr>
                              </m:ctrlPr>
                            </m:dPr>
                            <m:e>
                              <m:r>
                                <a:rPr lang="es-ES_tradnl" sz="2400" i="1">
                                  <a:latin typeface="Cambria Math" panose="02040503050406030204" pitchFamily="18" charset="0"/>
                                </a:rPr>
                                <m:t>1+</m:t>
                              </m:r>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sup>
                              </m:sSup>
                            </m:e>
                          </m:d>
                        </m:e>
                      </m:nary>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r>
                        <a:rPr lang="en-US" sz="2400" b="0" i="1" smtClean="0">
                          <a:latin typeface="Cambria Math" panose="02040503050406030204" pitchFamily="18" charset="0"/>
                        </a:rPr>
                        <m:t>𝑏</m:t>
                      </m:r>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sub>
                      </m:sSub>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𝑖</m:t>
                          </m:r>
                        </m:sub>
                      </m:sSub>
                    </m:oMath>
                  </m:oMathPara>
                </a14:m>
                <a:endParaRPr lang="en-US" sz="2400" dirty="0"/>
              </a:p>
              <a:p>
                <a:pPr marL="0" indent="0" algn="ctr">
                  <a:buNone/>
                </a:pPr>
                <a:endParaRPr lang="es-ES_tradnl" sz="2400" dirty="0"/>
              </a:p>
              <a:p>
                <a:pPr marL="0" indent="0" algn="ctr">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t="-26752" b="-33439"/>
                </a:stretch>
              </a:blipFill>
            </p:spPr>
            <p:txBody>
              <a:bodyPr/>
              <a:lstStyle/>
              <a:p>
                <a:r>
                  <a:rPr lang="es-ES_tradnl">
                    <a:noFill/>
                  </a:rPr>
                  <a:t> </a:t>
                </a:r>
              </a:p>
            </p:txBody>
          </p:sp>
        </mc:Fallback>
      </mc:AlternateContent>
    </p:spTree>
    <p:extLst>
      <p:ext uri="{BB962C8B-B14F-4D97-AF65-F5344CB8AC3E}">
        <p14:creationId xmlns:p14="http://schemas.microsoft.com/office/powerpoint/2010/main" val="30764129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 - Ajuste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32</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Para encontrar el mínimo, aplicamos el gradiente:</a:t>
                </a:r>
              </a:p>
              <a:p>
                <a:pPr marL="0" indent="0">
                  <a:buNone/>
                </a:pPr>
                <a14:m>
                  <m:oMathPara xmlns:m="http://schemas.openxmlformats.org/officeDocument/2006/math">
                    <m:oMathParaPr>
                      <m:jc m:val="centerGroup"/>
                    </m:oMathParaPr>
                    <m:oMath xmlns:m="http://schemas.openxmlformats.org/officeDocument/2006/math">
                      <m:f>
                        <m:fPr>
                          <m:ctrlPr>
                            <a:rPr lang="es-ES_tradnl" sz="2400" i="1" smtClean="0">
                              <a:latin typeface="Cambria Math" panose="02040503050406030204" pitchFamily="18" charset="0"/>
                            </a:rPr>
                          </m:ctrlPr>
                        </m:fPr>
                        <m:num>
                          <m:r>
                            <a:rPr lang="es-ES_tradnl" sz="2400" i="1" smtClean="0">
                              <a:latin typeface="Cambria Math" panose="02040503050406030204" pitchFamily="18" charset="0"/>
                            </a:rPr>
                            <m:t>𝜕</m:t>
                          </m:r>
                          <m:r>
                            <a:rPr lang="en-US" sz="2400" b="0" i="1" smtClean="0">
                              <a:latin typeface="Cambria Math" panose="02040503050406030204" pitchFamily="18" charset="0"/>
                            </a:rPr>
                            <m:t>𝐽</m:t>
                          </m:r>
                        </m:num>
                        <m:den>
                          <m:r>
                            <a:rPr lang="es-ES_tradnl" sz="2400" i="1" smtClean="0">
                              <a:latin typeface="Cambria Math" panose="02040503050406030204" pitchFamily="18" charset="0"/>
                            </a:rPr>
                            <m:t>𝜕</m:t>
                          </m:r>
                          <m:r>
                            <a:rPr lang="en-US" sz="2400" b="0" i="1" smtClean="0">
                              <a:latin typeface="Cambria Math" panose="02040503050406030204" pitchFamily="18" charset="0"/>
                            </a:rPr>
                            <m:t>𝑏</m:t>
                          </m:r>
                        </m:den>
                      </m:f>
                      <m:r>
                        <a:rPr lang="es-ES_tradnl" sz="2400" i="1" smtClean="0">
                          <a:latin typeface="Cambria Math" panose="02040503050406030204" pitchFamily="18" charset="0"/>
                        </a:rPr>
                        <m:t>=</m:t>
                      </m:r>
                      <m:nary>
                        <m:naryPr>
                          <m:chr m:val="∑"/>
                          <m:ctrlPr>
                            <a:rPr lang="es-ES_tradnl" sz="2400" i="1" smtClean="0">
                              <a:latin typeface="Cambria Math" panose="02040503050406030204" pitchFamily="18" charset="0"/>
                            </a:rPr>
                          </m:ctrlPr>
                        </m:naryPr>
                        <m:sub>
                          <m:r>
                            <m:rPr>
                              <m:brk m:alnAt="23"/>
                            </m:rPr>
                            <a:rPr lang="es-ES_tradnl" sz="2400" i="1" smtClean="0">
                              <a:latin typeface="Cambria Math" panose="02040503050406030204" pitchFamily="18" charset="0"/>
                            </a:rPr>
                            <m:t>𝑖</m:t>
                          </m:r>
                          <m:r>
                            <a:rPr lang="es-ES_tradnl" sz="2400" i="1" smtClean="0">
                              <a:latin typeface="Cambria Math" panose="02040503050406030204" pitchFamily="18" charset="0"/>
                            </a:rPr>
                            <m:t>=1</m:t>
                          </m:r>
                        </m:sub>
                        <m:sup>
                          <m:r>
                            <a:rPr lang="es-ES_tradnl" sz="2400" i="1" smtClean="0">
                              <a:latin typeface="Cambria Math" panose="02040503050406030204" pitchFamily="18" charset="0"/>
                            </a:rPr>
                            <m:t>𝑁</m:t>
                          </m:r>
                        </m:sup>
                        <m:e>
                          <m:f>
                            <m:fPr>
                              <m:ctrlPr>
                                <a:rPr lang="es-ES_tradnl" sz="2400" i="1" smtClean="0">
                                  <a:latin typeface="Cambria Math" panose="02040503050406030204" pitchFamily="18" charset="0"/>
                                </a:rPr>
                              </m:ctrlPr>
                            </m:fPr>
                            <m:num>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sup>
                              </m:sSup>
                            </m:num>
                            <m:den>
                              <m:r>
                                <a:rPr lang="es-ES_tradnl" sz="2400" i="1">
                                  <a:latin typeface="Cambria Math" panose="02040503050406030204" pitchFamily="18" charset="0"/>
                                </a:rPr>
                                <m:t>1+</m:t>
                              </m:r>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sup>
                              </m:sSup>
                            </m:den>
                          </m:f>
                        </m:e>
                      </m:nary>
                      <m:r>
                        <a:rPr lang="es-ES_tradnl" sz="240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i="1" smtClean="0">
                              <a:latin typeface="Cambria Math" panose="02040503050406030204" pitchFamily="18" charset="0"/>
                            </a:rPr>
                            <m:t>𝑦</m:t>
                          </m:r>
                        </m:e>
                        <m:sub>
                          <m:r>
                            <a:rPr lang="es-ES_tradnl" sz="2400" i="1" smtClean="0">
                              <a:latin typeface="Cambria Math" panose="02040503050406030204" pitchFamily="18" charset="0"/>
                            </a:rPr>
                            <m:t>𝑖</m:t>
                          </m:r>
                        </m:sub>
                      </m:sSub>
                      <m:r>
                        <a:rPr lang="en-US" sz="2400" b="0" i="1" smtClean="0">
                          <a:solidFill>
                            <a:srgbClr val="FF0000"/>
                          </a:solidFill>
                          <a:latin typeface="Cambria Math" panose="02040503050406030204" pitchFamily="18" charset="0"/>
                        </a:rPr>
                        <m:t>=0</m:t>
                      </m:r>
                    </m:oMath>
                  </m:oMathPara>
                </a14:m>
                <a:endParaRPr lang="es-ES_tradnl" sz="2400" dirty="0"/>
              </a:p>
              <a:p>
                <a:pPr marL="0" indent="0">
                  <a:buNone/>
                </a:pPr>
                <a14:m>
                  <m:oMathPara xmlns:m="http://schemas.openxmlformats.org/officeDocument/2006/math">
                    <m:oMathParaPr>
                      <m:jc m:val="centerGroup"/>
                    </m:oMathParaPr>
                    <m:oMath xmlns:m="http://schemas.openxmlformats.org/officeDocument/2006/math">
                      <m:f>
                        <m:fPr>
                          <m:ctrlPr>
                            <a:rPr lang="es-ES_tradnl" sz="2400" i="1" smtClean="0">
                              <a:latin typeface="Cambria Math" panose="02040503050406030204" pitchFamily="18" charset="0"/>
                            </a:rPr>
                          </m:ctrlPr>
                        </m:fPr>
                        <m:num>
                          <m:r>
                            <a:rPr lang="es-ES_tradnl" sz="2400" i="1" smtClean="0">
                              <a:latin typeface="Cambria Math" panose="02040503050406030204" pitchFamily="18" charset="0"/>
                            </a:rPr>
                            <m:t>𝜕</m:t>
                          </m:r>
                          <m:r>
                            <a:rPr lang="en-US" sz="2400" b="0" i="1" smtClean="0">
                              <a:latin typeface="Cambria Math" panose="02040503050406030204" pitchFamily="18" charset="0"/>
                            </a:rPr>
                            <m:t>𝐽</m:t>
                          </m:r>
                        </m:num>
                        <m:den>
                          <m:r>
                            <a:rPr lang="es-ES_tradnl" sz="240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0</m:t>
                              </m:r>
                            </m:sub>
                          </m:sSub>
                        </m:den>
                      </m:f>
                      <m:r>
                        <a:rPr lang="es-ES_tradnl" sz="2400" i="1" smtClean="0">
                          <a:latin typeface="Cambria Math" panose="02040503050406030204" pitchFamily="18" charset="0"/>
                        </a:rPr>
                        <m:t>=</m:t>
                      </m:r>
                      <m:nary>
                        <m:naryPr>
                          <m:chr m:val="∑"/>
                          <m:ctrlPr>
                            <a:rPr lang="es-ES_tradnl" sz="2400" i="1" smtClean="0">
                              <a:latin typeface="Cambria Math" panose="02040503050406030204" pitchFamily="18" charset="0"/>
                            </a:rPr>
                          </m:ctrlPr>
                        </m:naryPr>
                        <m:sub>
                          <m:r>
                            <m:rPr>
                              <m:brk m:alnAt="23"/>
                            </m:rPr>
                            <a:rPr lang="es-ES_tradnl" sz="2400" i="1" smtClean="0">
                              <a:latin typeface="Cambria Math" panose="02040503050406030204" pitchFamily="18" charset="0"/>
                            </a:rPr>
                            <m:t>𝑖</m:t>
                          </m:r>
                          <m:r>
                            <a:rPr lang="es-ES_tradnl" sz="2400" i="1" smtClean="0">
                              <a:latin typeface="Cambria Math" panose="02040503050406030204" pitchFamily="18" charset="0"/>
                            </a:rPr>
                            <m:t>=1</m:t>
                          </m:r>
                        </m:sub>
                        <m:sup>
                          <m:r>
                            <a:rPr lang="es-ES_tradnl" sz="2400" i="1" smtClean="0">
                              <a:latin typeface="Cambria Math" panose="02040503050406030204" pitchFamily="18" charset="0"/>
                            </a:rPr>
                            <m:t>𝑁</m:t>
                          </m:r>
                        </m:sup>
                        <m:e>
                          <m:d>
                            <m:dPr>
                              <m:ctrlPr>
                                <a:rPr lang="es-ES_tradnl" sz="2400" i="1">
                                  <a:latin typeface="Cambria Math" panose="02040503050406030204" pitchFamily="18" charset="0"/>
                                </a:rPr>
                              </m:ctrlPr>
                            </m:dPr>
                            <m:e>
                              <m:f>
                                <m:fPr>
                                  <m:ctrlPr>
                                    <a:rPr lang="es-ES_tradnl" sz="2400" i="1">
                                      <a:latin typeface="Cambria Math" panose="02040503050406030204" pitchFamily="18" charset="0"/>
                                    </a:rPr>
                                  </m:ctrlPr>
                                </m:fPr>
                                <m:num>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sup>
                                  </m:sSup>
                                </m:num>
                                <m:den>
                                  <m:r>
                                    <a:rPr lang="es-ES_tradnl" sz="2400" i="1">
                                      <a:latin typeface="Cambria Math" panose="02040503050406030204" pitchFamily="18" charset="0"/>
                                    </a:rPr>
                                    <m:t>1+</m:t>
                                  </m:r>
                                  <m:sSup>
                                    <m:sSupPr>
                                      <m:ctrlPr>
                                        <a:rPr lang="es-ES_tradnl" sz="2400" i="1">
                                          <a:latin typeface="Cambria Math" panose="02040503050406030204" pitchFamily="18" charset="0"/>
                                        </a:rPr>
                                      </m:ctrlPr>
                                    </m:sSupPr>
                                    <m:e>
                                      <m:r>
                                        <a:rPr lang="es-ES_tradnl"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𝑤</m:t>
                                          </m:r>
                                        </m:e>
                                        <m:sub>
                                          <m:r>
                                            <a:rPr lang="es-ES_tradnl" sz="2400" i="1">
                                              <a:latin typeface="Cambria Math" panose="02040503050406030204" pitchFamily="18" charset="0"/>
                                            </a:rPr>
                                            <m:t>0</m:t>
                                          </m:r>
                                        </m:sub>
                                      </m:sSub>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sup>
                                  </m:sSup>
                                </m:den>
                              </m:f>
                              <m:r>
                                <a:rPr lang="en-US"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𝑦</m:t>
                                  </m:r>
                                </m:e>
                                <m:sub>
                                  <m:r>
                                    <a:rPr lang="es-ES_tradnl" sz="2400" i="1">
                                      <a:latin typeface="Cambria Math" panose="02040503050406030204" pitchFamily="18" charset="0"/>
                                    </a:rPr>
                                    <m:t>𝑖</m:t>
                                  </m:r>
                                </m:sub>
                              </m:sSub>
                            </m:e>
                          </m:d>
                        </m:e>
                      </m:nary>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r>
                        <a:rPr lang="en-US" sz="2400" b="0" i="1" smtClean="0">
                          <a:solidFill>
                            <a:srgbClr val="FF0000"/>
                          </a:solidFill>
                          <a:latin typeface="Cambria Math" panose="02040503050406030204" pitchFamily="18" charset="0"/>
                        </a:rPr>
                        <m:t>=0</m:t>
                      </m:r>
                    </m:oMath>
                  </m:oMathPara>
                </a14:m>
                <a:endParaRPr lang="es-ES_tradnl" sz="2400" dirty="0">
                  <a:latin typeface="Cambria Math" panose="02040503050406030204" pitchFamily="18" charset="0"/>
                </a:endParaRPr>
              </a:p>
              <a:p>
                <a:pPr marL="0" indent="0">
                  <a:buNone/>
                </a:pPr>
                <a:r>
                  <a:rPr lang="es-ES_tradnl" sz="2400" dirty="0"/>
                  <a:t>Resolver esto se necesita de aplicar métodos numéricos o usar gradiente descendiente. </a:t>
                </a:r>
                <a:r>
                  <a:rPr lang="es-ES_tradnl" sz="2400" i="1" dirty="0" err="1"/>
                  <a:t>Scikit-learn</a:t>
                </a:r>
                <a:r>
                  <a:rPr lang="es-ES_tradnl" sz="2400" i="1" dirty="0"/>
                  <a:t> implementa varios métodos.</a:t>
                </a:r>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16561" b="-14968"/>
                </a:stretch>
              </a:blipFill>
            </p:spPr>
            <p:txBody>
              <a:bodyPr/>
              <a:lstStyle/>
              <a:p>
                <a:r>
                  <a:rPr lang="es-ES_tradnl">
                    <a:noFill/>
                  </a:rPr>
                  <a:t> </a:t>
                </a:r>
              </a:p>
            </p:txBody>
          </p:sp>
        </mc:Fallback>
      </mc:AlternateContent>
    </p:spTree>
    <p:extLst>
      <p:ext uri="{BB962C8B-B14F-4D97-AF65-F5344CB8AC3E}">
        <p14:creationId xmlns:p14="http://schemas.microsoft.com/office/powerpoint/2010/main" val="16125260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 Múltiple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33</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a:bodyPr>
              <a:lstStyle/>
              <a:p>
                <a:pPr marL="0" indent="0">
                  <a:buNone/>
                </a:pPr>
                <a:r>
                  <a:rPr lang="es-ES_tradnl" sz="2400" dirty="0"/>
                  <a:t>Igual que la regresión lineal, podemos tener más de una variable:</a:t>
                </a:r>
              </a:p>
              <a:p>
                <a:pPr marL="0" indent="0" algn="ctr">
                  <a:buNone/>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𝑙𝑜𝑔𝑖𝑡</m:t>
                      </m:r>
                      <m:d>
                        <m:dPr>
                          <m:ctrlPr>
                            <a:rPr lang="en-US" sz="2400" i="1">
                              <a:latin typeface="Cambria Math" panose="02040503050406030204" pitchFamily="18" charset="0"/>
                            </a:rPr>
                          </m:ctrlPr>
                        </m:dPr>
                        <m:e>
                          <m:r>
                            <a:rPr lang="en-US" sz="2400" i="1">
                              <a:latin typeface="Cambria Math" panose="02040503050406030204" pitchFamily="18" charset="0"/>
                            </a:rPr>
                            <m:t>𝑝</m:t>
                          </m:r>
                        </m:e>
                      </m:d>
                      <m:r>
                        <a:rPr lang="en-US" sz="2400" i="1">
                          <a:latin typeface="Cambria Math" panose="02040503050406030204" pitchFamily="18" charset="0"/>
                        </a:rPr>
                        <m:t>= </m:t>
                      </m:r>
                      <m:r>
                        <a:rPr lang="en-US" sz="2400" i="1">
                          <a:latin typeface="Cambria Math" panose="02040503050406030204" pitchFamily="18" charset="0"/>
                        </a:rPr>
                        <m:t>𝑙𝑛</m:t>
                      </m:r>
                      <m:d>
                        <m:dPr>
                          <m:ctrlPr>
                            <a:rPr lang="en-US" sz="2400" i="1">
                              <a:latin typeface="Cambria Math" panose="02040503050406030204" pitchFamily="18" charset="0"/>
                            </a:rPr>
                          </m:ctrlPr>
                        </m:dPr>
                        <m:e>
                          <m:f>
                            <m:fPr>
                              <m:ctrlPr>
                                <a:rPr lang="en-US" sz="2400" i="1">
                                  <a:latin typeface="Cambria Math" panose="02040503050406030204" pitchFamily="18" charset="0"/>
                                </a:rPr>
                              </m:ctrlPr>
                            </m:fPr>
                            <m:num>
                              <m:r>
                                <a:rPr lang="en-US" sz="2400" i="1">
                                  <a:latin typeface="Cambria Math" panose="02040503050406030204" pitchFamily="18" charset="0"/>
                                </a:rPr>
                                <m:t>𝑝</m:t>
                              </m:r>
                              <m:r>
                                <a:rPr lang="en-US" sz="2400" i="1">
                                  <a:latin typeface="Cambria Math" panose="02040503050406030204" pitchFamily="18" charset="0"/>
                                </a:rPr>
                                <m:t>(</m:t>
                              </m:r>
                              <m:r>
                                <a:rPr lang="en-US" sz="2400" b="1" i="1">
                                  <a:latin typeface="Cambria Math" panose="02040503050406030204" pitchFamily="18" charset="0"/>
                                </a:rPr>
                                <m:t>𝑿</m:t>
                              </m:r>
                              <m:r>
                                <a:rPr lang="en-US" sz="2400" i="1">
                                  <a:latin typeface="Cambria Math" panose="02040503050406030204" pitchFamily="18" charset="0"/>
                                </a:rPr>
                                <m:t>)</m:t>
                              </m:r>
                            </m:num>
                            <m:den>
                              <m:r>
                                <a:rPr lang="en-US" sz="2400" i="1">
                                  <a:latin typeface="Cambria Math" panose="02040503050406030204" pitchFamily="18" charset="0"/>
                                </a:rPr>
                                <m:t>1−</m:t>
                              </m:r>
                              <m:r>
                                <a:rPr lang="en-US" sz="2400" i="1">
                                  <a:latin typeface="Cambria Math" panose="02040503050406030204" pitchFamily="18" charset="0"/>
                                </a:rPr>
                                <m:t>𝑝</m:t>
                              </m:r>
                              <m:r>
                                <a:rPr lang="en-US" sz="2400" i="1">
                                  <a:latin typeface="Cambria Math" panose="02040503050406030204" pitchFamily="18" charset="0"/>
                                </a:rPr>
                                <m:t>(</m:t>
                              </m:r>
                              <m:r>
                                <a:rPr lang="en-US" sz="2400" b="1" i="1">
                                  <a:latin typeface="Cambria Math" panose="02040503050406030204" pitchFamily="18" charset="0"/>
                                </a:rPr>
                                <m:t>𝑿</m:t>
                              </m:r>
                              <m:r>
                                <a:rPr lang="en-US" sz="2400" i="1">
                                  <a:latin typeface="Cambria Math" panose="02040503050406030204" pitchFamily="18" charset="0"/>
                                </a:rPr>
                                <m:t>)</m:t>
                              </m:r>
                            </m:den>
                          </m:f>
                        </m:e>
                      </m:d>
                      <m:r>
                        <a:rPr lang="en-US" sz="2400" i="1">
                          <a:latin typeface="Cambria Math" panose="02040503050406030204" pitchFamily="18" charset="0"/>
                        </a:rPr>
                        <m:t>=</m:t>
                      </m:r>
                      <m:r>
                        <a:rPr lang="es-ES_tradnl" sz="2400" i="1">
                          <a:latin typeface="Cambria Math" panose="02040503050406030204" pitchFamily="18" charset="0"/>
                        </a:rPr>
                        <m:t>𝑏</m:t>
                      </m:r>
                      <m:r>
                        <a:rPr lang="es-ES_tradnl" sz="2400" i="1">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𝑾</m:t>
                          </m:r>
                        </m:e>
                        <m:sup>
                          <m:r>
                            <a:rPr lang="en-US" sz="2400" i="1">
                              <a:latin typeface="Cambria Math" panose="02040503050406030204" pitchFamily="18" charset="0"/>
                            </a:rPr>
                            <m:t>𝑇</m:t>
                          </m:r>
                        </m:sup>
                      </m:sSup>
                      <m:r>
                        <a:rPr lang="en-US" sz="2400" b="1" i="1" smtClean="0">
                          <a:latin typeface="Cambria Math" panose="02040503050406030204" pitchFamily="18" charset="0"/>
                        </a:rPr>
                        <m:t>𝑿</m:t>
                      </m:r>
                      <m:r>
                        <a:rPr lang="en-US" sz="2400" b="0" i="1" smtClean="0">
                          <a:latin typeface="Cambria Math" panose="02040503050406030204" pitchFamily="18" charset="0"/>
                        </a:rPr>
                        <m:t>          </m:t>
                      </m:r>
                      <m:r>
                        <a:rPr lang="en-US" sz="2400" i="1">
                          <a:latin typeface="Cambria Math" panose="02040503050406030204" pitchFamily="18" charset="0"/>
                        </a:rPr>
                        <m:t>𝑝</m:t>
                      </m:r>
                      <m:r>
                        <a:rPr lang="en-US" sz="2400" i="1">
                          <a:latin typeface="Cambria Math" panose="02040503050406030204" pitchFamily="18" charset="0"/>
                        </a:rPr>
                        <m:t>(</m:t>
                      </m:r>
                      <m:r>
                        <a:rPr lang="en-US" sz="2400" b="1" i="1">
                          <a:latin typeface="Cambria Math" panose="02040503050406030204" pitchFamily="18" charset="0"/>
                        </a:rPr>
                        <m:t>𝑿</m:t>
                      </m:r>
                      <m:r>
                        <a:rPr lang="en-US" sz="2400" i="1">
                          <a:latin typeface="Cambria Math" panose="02040503050406030204" pitchFamily="18" charset="0"/>
                        </a:rPr>
                        <m:t>)=</m:t>
                      </m:r>
                      <m:f>
                        <m:fPr>
                          <m:ctrlPr>
                            <a:rPr lang="en-US" sz="2400" i="1" smtClean="0">
                              <a:latin typeface="Cambria Math" panose="02040503050406030204" pitchFamily="18" charset="0"/>
                            </a:rPr>
                          </m:ctrlPr>
                        </m:fPr>
                        <m:num>
                          <m:sSup>
                            <m:sSupPr>
                              <m:ctrlPr>
                                <a:rPr lang="en-US" sz="2400" i="1" smtClean="0">
                                  <a:latin typeface="Cambria Math" panose="02040503050406030204" pitchFamily="18" charset="0"/>
                                </a:rPr>
                              </m:ctrlPr>
                            </m:sSupPr>
                            <m:e>
                              <m:r>
                                <a:rPr lang="en-US" sz="2400" b="0" i="1" smtClean="0">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𝑾</m:t>
                                  </m:r>
                                </m:e>
                                <m:sup>
                                  <m:r>
                                    <a:rPr lang="en-US" sz="2400" i="1">
                                      <a:latin typeface="Cambria Math" panose="02040503050406030204" pitchFamily="18" charset="0"/>
                                    </a:rPr>
                                    <m:t>𝑇</m:t>
                                  </m:r>
                                </m:sup>
                              </m:sSup>
                              <m:r>
                                <a:rPr lang="en-US" sz="2400" b="1" i="1">
                                  <a:latin typeface="Cambria Math" panose="02040503050406030204" pitchFamily="18" charset="0"/>
                                </a:rPr>
                                <m:t>𝑿</m:t>
                              </m:r>
                            </m:sup>
                          </m:sSup>
                        </m:num>
                        <m:den>
                          <m:r>
                            <a:rPr lang="en-US" sz="2400" b="0" i="1" smtClean="0">
                              <a:latin typeface="Cambria Math" panose="02040503050406030204" pitchFamily="18" charset="0"/>
                            </a:rPr>
                            <m:t>1+</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𝑾</m:t>
                                  </m:r>
                                </m:e>
                                <m:sup>
                                  <m:r>
                                    <a:rPr lang="en-US" sz="2400" i="1">
                                      <a:latin typeface="Cambria Math" panose="02040503050406030204" pitchFamily="18" charset="0"/>
                                    </a:rPr>
                                    <m:t>𝑇</m:t>
                                  </m:r>
                                </m:sup>
                              </m:sSup>
                              <m:r>
                                <a:rPr lang="en-US" sz="2400" b="1" i="1">
                                  <a:latin typeface="Cambria Math" panose="02040503050406030204" pitchFamily="18" charset="0"/>
                                </a:rPr>
                                <m:t>𝑿</m:t>
                              </m:r>
                            </m:sup>
                          </m:sSup>
                        </m:den>
                      </m:f>
                    </m:oMath>
                  </m:oMathPara>
                </a14:m>
                <a:endParaRPr lang="es-ES_tradnl" sz="2400" b="1" dirty="0"/>
              </a:p>
              <a:p>
                <a:pPr marL="0" indent="0">
                  <a:buNone/>
                </a:pPr>
                <a:r>
                  <a:rPr lang="es-ES_tradnl" sz="2400" dirty="0"/>
                  <a:t>En este caso, el gradiente queda:</a:t>
                </a:r>
              </a:p>
              <a:p>
                <a:pPr marL="0" indent="0">
                  <a:buNone/>
                </a:pPr>
                <a14:m>
                  <m:oMathPara xmlns:m="http://schemas.openxmlformats.org/officeDocument/2006/math">
                    <m:oMathParaPr>
                      <m:jc m:val="centerGroup"/>
                    </m:oMathParaPr>
                    <m:oMath xmlns:m="http://schemas.openxmlformats.org/officeDocument/2006/math">
                      <m:f>
                        <m:fPr>
                          <m:ctrlPr>
                            <a:rPr lang="es-ES_tradnl" sz="2400" i="1" smtClean="0">
                              <a:latin typeface="Cambria Math" panose="02040503050406030204" pitchFamily="18" charset="0"/>
                            </a:rPr>
                          </m:ctrlPr>
                        </m:fPr>
                        <m:num>
                          <m:r>
                            <a:rPr lang="es-ES_tradnl" sz="2400" i="1" smtClean="0">
                              <a:latin typeface="Cambria Math" panose="02040503050406030204" pitchFamily="18" charset="0"/>
                            </a:rPr>
                            <m:t>𝜕</m:t>
                          </m:r>
                          <m:r>
                            <a:rPr lang="en-US" sz="2400" b="0" i="1" smtClean="0">
                              <a:latin typeface="Cambria Math" panose="02040503050406030204" pitchFamily="18" charset="0"/>
                            </a:rPr>
                            <m:t>𝐽</m:t>
                          </m:r>
                        </m:num>
                        <m:den>
                          <m:r>
                            <a:rPr lang="es-ES_tradnl" sz="2400" i="1" smtClean="0">
                              <a:latin typeface="Cambria Math" panose="02040503050406030204" pitchFamily="18" charset="0"/>
                            </a:rPr>
                            <m:t>𝜕</m:t>
                          </m:r>
                          <m:r>
                            <a:rPr lang="en-US" sz="2400" b="0" i="1" smtClean="0">
                              <a:latin typeface="Cambria Math" panose="02040503050406030204" pitchFamily="18" charset="0"/>
                            </a:rPr>
                            <m:t>𝑏</m:t>
                          </m:r>
                        </m:den>
                      </m:f>
                      <m:r>
                        <a:rPr lang="es-ES_tradnl" sz="2400" i="1" smtClean="0">
                          <a:latin typeface="Cambria Math" panose="02040503050406030204" pitchFamily="18" charset="0"/>
                        </a:rPr>
                        <m:t>=</m:t>
                      </m:r>
                      <m:nary>
                        <m:naryPr>
                          <m:chr m:val="∑"/>
                          <m:ctrlPr>
                            <a:rPr lang="es-ES_tradnl" sz="2400" i="1" smtClean="0">
                              <a:latin typeface="Cambria Math" panose="02040503050406030204" pitchFamily="18" charset="0"/>
                            </a:rPr>
                          </m:ctrlPr>
                        </m:naryPr>
                        <m:sub>
                          <m:r>
                            <m:rPr>
                              <m:brk m:alnAt="23"/>
                            </m:rPr>
                            <a:rPr lang="es-ES_tradnl" sz="2400" i="1" smtClean="0">
                              <a:latin typeface="Cambria Math" panose="02040503050406030204" pitchFamily="18" charset="0"/>
                            </a:rPr>
                            <m:t>𝑖</m:t>
                          </m:r>
                          <m:r>
                            <a:rPr lang="es-ES_tradnl" sz="2400" i="1" smtClean="0">
                              <a:latin typeface="Cambria Math" panose="02040503050406030204" pitchFamily="18" charset="0"/>
                            </a:rPr>
                            <m:t>=1</m:t>
                          </m:r>
                        </m:sub>
                        <m:sup>
                          <m:r>
                            <a:rPr lang="es-ES_tradnl" sz="2400" i="1" smtClean="0">
                              <a:latin typeface="Cambria Math" panose="02040503050406030204" pitchFamily="18" charset="0"/>
                            </a:rPr>
                            <m:t>𝑁</m:t>
                          </m:r>
                        </m:sup>
                        <m:e>
                          <m:f>
                            <m:fPr>
                              <m:ctrlPr>
                                <a:rPr lang="en-US" sz="2400" i="1">
                                  <a:latin typeface="Cambria Math" panose="02040503050406030204" pitchFamily="18" charset="0"/>
                                </a:rPr>
                              </m:ctrlPr>
                            </m:fPr>
                            <m:num>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𝑾</m:t>
                                      </m:r>
                                    </m:e>
                                    <m:sup>
                                      <m:r>
                                        <a:rPr lang="en-US" sz="2400" i="1">
                                          <a:latin typeface="Cambria Math" panose="02040503050406030204" pitchFamily="18" charset="0"/>
                                        </a:rPr>
                                        <m:t>𝑇</m:t>
                                      </m:r>
                                    </m:sup>
                                  </m:sSup>
                                  <m:r>
                                    <a:rPr lang="en-US" sz="2400" b="1" i="1">
                                      <a:latin typeface="Cambria Math" panose="02040503050406030204" pitchFamily="18" charset="0"/>
                                    </a:rPr>
                                    <m:t>𝑿</m:t>
                                  </m:r>
                                </m:sup>
                              </m:sSup>
                            </m:num>
                            <m:den>
                              <m:r>
                                <a:rPr lang="en-US" sz="2400" i="1">
                                  <a:latin typeface="Cambria Math" panose="02040503050406030204" pitchFamily="18" charset="0"/>
                                </a:rPr>
                                <m:t>1+</m:t>
                              </m:r>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𝑾</m:t>
                                      </m:r>
                                    </m:e>
                                    <m:sup>
                                      <m:r>
                                        <a:rPr lang="en-US" sz="2400" i="1">
                                          <a:latin typeface="Cambria Math" panose="02040503050406030204" pitchFamily="18" charset="0"/>
                                        </a:rPr>
                                        <m:t>𝑇</m:t>
                                      </m:r>
                                    </m:sup>
                                  </m:sSup>
                                  <m:r>
                                    <a:rPr lang="en-US" sz="2400" b="1" i="1">
                                      <a:latin typeface="Cambria Math" panose="02040503050406030204" pitchFamily="18" charset="0"/>
                                    </a:rPr>
                                    <m:t>𝑿</m:t>
                                  </m:r>
                                </m:sup>
                              </m:sSup>
                            </m:den>
                          </m:f>
                        </m:e>
                      </m:nary>
                      <m:r>
                        <a:rPr lang="es-ES_tradnl" sz="2400" i="1" smtClean="0">
                          <a:latin typeface="Cambria Math" panose="02040503050406030204" pitchFamily="18" charset="0"/>
                        </a:rPr>
                        <m:t>−</m:t>
                      </m:r>
                      <m:sSub>
                        <m:sSubPr>
                          <m:ctrlPr>
                            <a:rPr lang="es-ES_tradnl" sz="2400" i="1" smtClean="0">
                              <a:latin typeface="Cambria Math" panose="02040503050406030204" pitchFamily="18" charset="0"/>
                            </a:rPr>
                          </m:ctrlPr>
                        </m:sSubPr>
                        <m:e>
                          <m:r>
                            <a:rPr lang="es-ES_tradnl" sz="2400" i="1" smtClean="0">
                              <a:latin typeface="Cambria Math" panose="02040503050406030204" pitchFamily="18" charset="0"/>
                            </a:rPr>
                            <m:t>𝑦</m:t>
                          </m:r>
                        </m:e>
                        <m:sub>
                          <m:r>
                            <a:rPr lang="es-ES_tradnl" sz="2400" i="1" smtClean="0">
                              <a:latin typeface="Cambria Math" panose="02040503050406030204" pitchFamily="18" charset="0"/>
                            </a:rPr>
                            <m:t>𝑖</m:t>
                          </m:r>
                        </m:sub>
                      </m:sSub>
                      <m:r>
                        <a:rPr lang="en-US" sz="2400" b="0" i="1" smtClean="0">
                          <a:solidFill>
                            <a:srgbClr val="FF0000"/>
                          </a:solidFill>
                          <a:latin typeface="Cambria Math" panose="02040503050406030204" pitchFamily="18" charset="0"/>
                        </a:rPr>
                        <m:t>=0</m:t>
                      </m:r>
                    </m:oMath>
                  </m:oMathPara>
                </a14:m>
                <a:endParaRPr lang="es-ES_tradnl" sz="2400" dirty="0"/>
              </a:p>
              <a:p>
                <a:pPr marL="0" indent="0">
                  <a:buNone/>
                </a:pPr>
                <a14:m>
                  <m:oMathPara xmlns:m="http://schemas.openxmlformats.org/officeDocument/2006/math">
                    <m:oMathParaPr>
                      <m:jc m:val="centerGroup"/>
                    </m:oMathParaPr>
                    <m:oMath xmlns:m="http://schemas.openxmlformats.org/officeDocument/2006/math">
                      <m:f>
                        <m:fPr>
                          <m:ctrlPr>
                            <a:rPr lang="es-ES_tradnl" sz="2400" i="1" smtClean="0">
                              <a:latin typeface="Cambria Math" panose="02040503050406030204" pitchFamily="18" charset="0"/>
                            </a:rPr>
                          </m:ctrlPr>
                        </m:fPr>
                        <m:num>
                          <m:r>
                            <a:rPr lang="es-ES_tradnl" sz="2400" i="1" smtClean="0">
                              <a:latin typeface="Cambria Math" panose="02040503050406030204" pitchFamily="18" charset="0"/>
                            </a:rPr>
                            <m:t>𝜕</m:t>
                          </m:r>
                          <m:r>
                            <a:rPr lang="en-US" sz="2400" b="0" i="1" smtClean="0">
                              <a:latin typeface="Cambria Math" panose="02040503050406030204" pitchFamily="18" charset="0"/>
                            </a:rPr>
                            <m:t>𝐽</m:t>
                          </m:r>
                        </m:num>
                        <m:den>
                          <m:r>
                            <a:rPr lang="es-ES_tradnl" sz="240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𝑗</m:t>
                              </m:r>
                            </m:sub>
                          </m:sSub>
                        </m:den>
                      </m:f>
                      <m:r>
                        <a:rPr lang="es-ES_tradnl" sz="2400" i="1" smtClean="0">
                          <a:latin typeface="Cambria Math" panose="02040503050406030204" pitchFamily="18" charset="0"/>
                        </a:rPr>
                        <m:t>=</m:t>
                      </m:r>
                      <m:nary>
                        <m:naryPr>
                          <m:chr m:val="∑"/>
                          <m:ctrlPr>
                            <a:rPr lang="es-ES_tradnl" sz="2400" i="1" smtClean="0">
                              <a:latin typeface="Cambria Math" panose="02040503050406030204" pitchFamily="18" charset="0"/>
                            </a:rPr>
                          </m:ctrlPr>
                        </m:naryPr>
                        <m:sub>
                          <m:r>
                            <m:rPr>
                              <m:brk m:alnAt="23"/>
                            </m:rPr>
                            <a:rPr lang="es-ES_tradnl" sz="2400" i="1" smtClean="0">
                              <a:latin typeface="Cambria Math" panose="02040503050406030204" pitchFamily="18" charset="0"/>
                            </a:rPr>
                            <m:t>𝑖</m:t>
                          </m:r>
                          <m:r>
                            <a:rPr lang="es-ES_tradnl" sz="2400" i="1" smtClean="0">
                              <a:latin typeface="Cambria Math" panose="02040503050406030204" pitchFamily="18" charset="0"/>
                            </a:rPr>
                            <m:t>=1</m:t>
                          </m:r>
                        </m:sub>
                        <m:sup>
                          <m:r>
                            <a:rPr lang="es-ES_tradnl" sz="2400" i="1" smtClean="0">
                              <a:latin typeface="Cambria Math" panose="02040503050406030204" pitchFamily="18" charset="0"/>
                            </a:rPr>
                            <m:t>𝑁</m:t>
                          </m:r>
                        </m:sup>
                        <m:e>
                          <m:d>
                            <m:dPr>
                              <m:ctrlPr>
                                <a:rPr lang="es-ES_tradnl" sz="2400" i="1">
                                  <a:latin typeface="Cambria Math" panose="02040503050406030204" pitchFamily="18" charset="0"/>
                                </a:rPr>
                              </m:ctrlPr>
                            </m:dPr>
                            <m:e>
                              <m:f>
                                <m:fPr>
                                  <m:ctrlPr>
                                    <a:rPr lang="en-US" sz="2400" i="1">
                                      <a:latin typeface="Cambria Math" panose="02040503050406030204" pitchFamily="18" charset="0"/>
                                    </a:rPr>
                                  </m:ctrlPr>
                                </m:fPr>
                                <m:num>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𝑾</m:t>
                                          </m:r>
                                        </m:e>
                                        <m:sup>
                                          <m:r>
                                            <a:rPr lang="en-US" sz="2400" i="1">
                                              <a:latin typeface="Cambria Math" panose="02040503050406030204" pitchFamily="18" charset="0"/>
                                            </a:rPr>
                                            <m:t>𝑇</m:t>
                                          </m:r>
                                        </m:sup>
                                      </m:sSup>
                                      <m:r>
                                        <a:rPr lang="en-US" sz="2400" b="1" i="1">
                                          <a:latin typeface="Cambria Math" panose="02040503050406030204" pitchFamily="18" charset="0"/>
                                        </a:rPr>
                                        <m:t>𝑿</m:t>
                                      </m:r>
                                    </m:sup>
                                  </m:sSup>
                                </m:num>
                                <m:den>
                                  <m:r>
                                    <a:rPr lang="en-US" sz="2400" i="1">
                                      <a:latin typeface="Cambria Math" panose="02040503050406030204" pitchFamily="18" charset="0"/>
                                    </a:rPr>
                                    <m:t>1+</m:t>
                                  </m:r>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r>
                                        <a:rPr lang="es-ES_tradnl" sz="2400" i="1">
                                          <a:latin typeface="Cambria Math" panose="02040503050406030204" pitchFamily="18" charset="0"/>
                                        </a:rPr>
                                        <m:t>𝑏</m:t>
                                      </m:r>
                                      <m:r>
                                        <a:rPr lang="es-ES_tradnl" sz="2400" i="1">
                                          <a:latin typeface="Cambria Math" panose="02040503050406030204" pitchFamily="18" charset="0"/>
                                        </a:rPr>
                                        <m:t>+</m:t>
                                      </m:r>
                                      <m:sSup>
                                        <m:sSupPr>
                                          <m:ctrlPr>
                                            <a:rPr lang="en-US" sz="2400" i="1">
                                              <a:latin typeface="Cambria Math" panose="02040503050406030204" pitchFamily="18" charset="0"/>
                                            </a:rPr>
                                          </m:ctrlPr>
                                        </m:sSupPr>
                                        <m:e>
                                          <m:r>
                                            <a:rPr lang="en-US" sz="2400" b="1" i="1">
                                              <a:latin typeface="Cambria Math" panose="02040503050406030204" pitchFamily="18" charset="0"/>
                                            </a:rPr>
                                            <m:t>𝑾</m:t>
                                          </m:r>
                                        </m:e>
                                        <m:sup>
                                          <m:r>
                                            <a:rPr lang="en-US" sz="2400" i="1">
                                              <a:latin typeface="Cambria Math" panose="02040503050406030204" pitchFamily="18" charset="0"/>
                                            </a:rPr>
                                            <m:t>𝑇</m:t>
                                          </m:r>
                                        </m:sup>
                                      </m:sSup>
                                      <m:r>
                                        <a:rPr lang="en-US" sz="2400" b="1" i="1">
                                          <a:latin typeface="Cambria Math" panose="02040503050406030204" pitchFamily="18" charset="0"/>
                                        </a:rPr>
                                        <m:t>𝑿</m:t>
                                      </m:r>
                                    </m:sup>
                                  </m:sSup>
                                </m:den>
                              </m:f>
                              <m:r>
                                <a:rPr lang="en-US" sz="2400" i="1">
                                  <a:latin typeface="Cambria Math" panose="02040503050406030204" pitchFamily="18" charset="0"/>
                                </a:rPr>
                                <m:t>−</m:t>
                              </m:r>
                              <m:sSub>
                                <m:sSubPr>
                                  <m:ctrlPr>
                                    <a:rPr lang="es-ES_tradnl" sz="2400" i="1">
                                      <a:latin typeface="Cambria Math" panose="02040503050406030204" pitchFamily="18" charset="0"/>
                                    </a:rPr>
                                  </m:ctrlPr>
                                </m:sSubPr>
                                <m:e>
                                  <m:r>
                                    <a:rPr lang="es-ES_tradnl" sz="2400" i="1">
                                      <a:latin typeface="Cambria Math" panose="02040503050406030204" pitchFamily="18" charset="0"/>
                                    </a:rPr>
                                    <m:t>𝑦</m:t>
                                  </m:r>
                                </m:e>
                                <m:sub>
                                  <m:r>
                                    <a:rPr lang="es-ES_tradnl" sz="2400" i="1">
                                      <a:latin typeface="Cambria Math" panose="02040503050406030204" pitchFamily="18" charset="0"/>
                                    </a:rPr>
                                    <m:t>𝑖</m:t>
                                  </m:r>
                                </m:sub>
                              </m:sSub>
                            </m:e>
                          </m:d>
                        </m:e>
                      </m:nary>
                      <m:sSub>
                        <m:sSubPr>
                          <m:ctrlPr>
                            <a:rPr lang="es-ES_tradnl"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r>
                            <a:rPr lang="en-US" sz="2400" b="0" i="1" smtClean="0">
                              <a:latin typeface="Cambria Math" panose="02040503050406030204" pitchFamily="18" charset="0"/>
                            </a:rPr>
                            <m:t>𝑗</m:t>
                          </m:r>
                        </m:sub>
                      </m:sSub>
                      <m:r>
                        <a:rPr lang="en-US" sz="2400" b="0" i="1" smtClean="0">
                          <a:solidFill>
                            <a:srgbClr val="FF0000"/>
                          </a:solidFill>
                          <a:latin typeface="Cambria Math" panose="02040503050406030204" pitchFamily="18" charset="0"/>
                        </a:rPr>
                        <m:t>=0</m:t>
                      </m:r>
                    </m:oMath>
                  </m:oMathPara>
                </a14:m>
                <a:endParaRPr lang="es-ES_tradnl" sz="2400" i="1"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830" t="-637" b="-39809"/>
                </a:stretch>
              </a:blipFill>
            </p:spPr>
            <p:txBody>
              <a:bodyPr/>
              <a:lstStyle/>
              <a:p>
                <a:r>
                  <a:rPr lang="es-ES_tradnl">
                    <a:noFill/>
                  </a:rPr>
                  <a:t> </a:t>
                </a:r>
              </a:p>
            </p:txBody>
          </p:sp>
        </mc:Fallback>
      </mc:AlternateContent>
    </p:spTree>
    <p:extLst>
      <p:ext uri="{BB962C8B-B14F-4D97-AF65-F5344CB8AC3E}">
        <p14:creationId xmlns:p14="http://schemas.microsoft.com/office/powerpoint/2010/main" val="13077082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Curva ROC</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54577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Curva ROC</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En la clase que introducimos a Aprendizaje Automático, vimos varias métricas de clasificadores binarios.</a:t>
            </a:r>
          </a:p>
          <a:p>
            <a:pPr marL="0" indent="0">
              <a:buNone/>
            </a:pPr>
            <a:r>
              <a:rPr lang="es-ES_tradnl" sz="2400" dirty="0"/>
              <a:t>Ahora, siempre supusimos que nuestro clasificador nos da la salida 1 si es la clase positiva, 0 si es negativa, pero ahora tenemos un clasificador que nos da una probabilidad de que tan probable es que sea de la clase positiva.</a:t>
            </a:r>
          </a:p>
          <a:p>
            <a:pPr marL="0" indent="0">
              <a:buNone/>
            </a:pPr>
            <a:r>
              <a:rPr lang="es-ES_tradnl" sz="2400" dirty="0"/>
              <a:t>De forma intuitiva, podemos definir que si la regresión logística nos devuelve un valor a mayor a 0.5, definimos como clase positiva, sino la negativa. De ahí podemos calcular </a:t>
            </a:r>
            <a:r>
              <a:rPr lang="es-ES_tradnl" sz="2400" b="1" dirty="0">
                <a:solidFill>
                  <a:schemeClr val="accent5"/>
                </a:solidFill>
              </a:rPr>
              <a:t>exactitud</a:t>
            </a:r>
            <a:r>
              <a:rPr lang="es-ES_tradnl" sz="2400" dirty="0"/>
              <a:t>, </a:t>
            </a:r>
            <a:r>
              <a:rPr lang="es-ES_tradnl" sz="2400" b="1" dirty="0">
                <a:solidFill>
                  <a:schemeClr val="accent1"/>
                </a:solidFill>
              </a:rPr>
              <a:t>precisión</a:t>
            </a:r>
            <a:r>
              <a:rPr lang="es-ES_tradnl" sz="2400" dirty="0"/>
              <a:t>, etc.</a:t>
            </a:r>
          </a:p>
          <a:p>
            <a:pPr marL="0" indent="0">
              <a:buNone/>
            </a:pPr>
            <a:endParaRPr lang="es-ES_tradnl" sz="2400" dirty="0"/>
          </a:p>
        </p:txBody>
      </p:sp>
    </p:spTree>
    <p:extLst>
      <p:ext uri="{BB962C8B-B14F-4D97-AF65-F5344CB8AC3E}">
        <p14:creationId xmlns:p14="http://schemas.microsoft.com/office/powerpoint/2010/main" val="2182575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Curva ROC</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¿Pero por qué este valor?</a:t>
            </a:r>
          </a:p>
          <a:p>
            <a:pPr marL="0" indent="0">
              <a:buNone/>
            </a:pPr>
            <a:endParaRPr lang="es-ES_tradnl" sz="2400" dirty="0"/>
          </a:p>
        </p:txBody>
      </p:sp>
    </p:spTree>
    <p:extLst>
      <p:ext uri="{BB962C8B-B14F-4D97-AF65-F5344CB8AC3E}">
        <p14:creationId xmlns:p14="http://schemas.microsoft.com/office/powerpoint/2010/main" val="23666307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Curva ROC</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¿Pero por qué este valor?</a:t>
            </a:r>
          </a:p>
          <a:p>
            <a:pPr marL="0" indent="0">
              <a:buNone/>
            </a:pPr>
            <a:r>
              <a:rPr lang="es-ES_tradnl" sz="2400" dirty="0"/>
              <a:t>Nos basamos en la idea de que el modelo nos da un valor de probabilidad. Pero nada impide de que el umbral pueda ser definido en diferentes valores, sobre todo si las clases están desbalanceadas.</a:t>
            </a:r>
          </a:p>
        </p:txBody>
      </p:sp>
    </p:spTree>
    <p:extLst>
      <p:ext uri="{BB962C8B-B14F-4D97-AF65-F5344CB8AC3E}">
        <p14:creationId xmlns:p14="http://schemas.microsoft.com/office/powerpoint/2010/main" val="25262942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Curva ROC</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38</a:t>
            </a:fld>
            <a:endParaRPr lang="en-US"/>
          </a:p>
        </p:txBody>
      </p:sp>
      <p:pic>
        <p:nvPicPr>
          <p:cNvPr id="8" name="rect23421.png" descr="rect23421.png">
            <a:extLst>
              <a:ext uri="{FF2B5EF4-FFF2-40B4-BE49-F238E27FC236}">
                <a16:creationId xmlns:a16="http://schemas.microsoft.com/office/drawing/2014/main" id="{2B9D9434-BFF3-9800-7665-7687D2A66C5F}"/>
              </a:ext>
            </a:extLst>
          </p:cNvPr>
          <p:cNvPicPr>
            <a:picLocks noChangeAspect="1"/>
          </p:cNvPicPr>
          <p:nvPr/>
        </p:nvPicPr>
        <p:blipFill>
          <a:blip r:embed="rId3"/>
          <a:stretch>
            <a:fillRect/>
          </a:stretch>
        </p:blipFill>
        <p:spPr>
          <a:xfrm>
            <a:off x="2763624" y="1990166"/>
            <a:ext cx="6664752" cy="3853124"/>
          </a:xfrm>
          <a:prstGeom prst="rect">
            <a:avLst/>
          </a:prstGeom>
          <a:ln w="12700">
            <a:miter lim="400000"/>
          </a:ln>
        </p:spPr>
      </p:pic>
    </p:spTree>
    <p:extLst>
      <p:ext uri="{BB962C8B-B14F-4D97-AF65-F5344CB8AC3E}">
        <p14:creationId xmlns:p14="http://schemas.microsoft.com/office/powerpoint/2010/main" val="13101375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pic>
        <p:nvPicPr>
          <p:cNvPr id="9" name="rect23422.png" descr="rect23422.png">
            <a:extLst>
              <a:ext uri="{FF2B5EF4-FFF2-40B4-BE49-F238E27FC236}">
                <a16:creationId xmlns:a16="http://schemas.microsoft.com/office/drawing/2014/main" id="{1BB88F5D-0F50-7F5D-2BDB-A5F0444ACA68}"/>
              </a:ext>
            </a:extLst>
          </p:cNvPr>
          <p:cNvPicPr>
            <a:picLocks noChangeAspect="1"/>
          </p:cNvPicPr>
          <p:nvPr/>
        </p:nvPicPr>
        <p:blipFill>
          <a:blip r:embed="rId3"/>
          <a:stretch>
            <a:fillRect/>
          </a:stretch>
        </p:blipFill>
        <p:spPr>
          <a:xfrm>
            <a:off x="2763624" y="1990166"/>
            <a:ext cx="6664751" cy="3853124"/>
          </a:xfrm>
          <a:prstGeom prst="rect">
            <a:avLst/>
          </a:prstGeom>
          <a:ln w="12700">
            <a:miter lim="400000"/>
          </a:ln>
        </p:spPr>
      </p:pic>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Curva ROC</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39</a:t>
            </a:fld>
            <a:endParaRPr lang="en-US"/>
          </a:p>
        </p:txBody>
      </p:sp>
    </p:spTree>
    <p:extLst>
      <p:ext uri="{BB962C8B-B14F-4D97-AF65-F5344CB8AC3E}">
        <p14:creationId xmlns:p14="http://schemas.microsoft.com/office/powerpoint/2010/main" val="3251582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El modelo de regresión lineal más simple es el que involucra una combinación lineal de las variables de entradas:</a:t>
                </a:r>
              </a:p>
              <a:p>
                <a:pPr marL="0" indent="0">
                  <a:buNone/>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m:t>
                      </m:r>
                      <m:r>
                        <a:rPr lang="en-US" sz="2400" b="0" i="1" smtClean="0">
                          <a:latin typeface="Cambria Math" panose="02040503050406030204" pitchFamily="18" charset="0"/>
                        </a:rPr>
                        <m:t>h</m:t>
                      </m:r>
                      <m:d>
                        <m:dPr>
                          <m:ctrlPr>
                            <a:rPr lang="en-US" sz="2400" b="1" i="1" smtClean="0">
                              <a:latin typeface="Cambria Math" panose="02040503050406030204" pitchFamily="18" charset="0"/>
                            </a:rPr>
                          </m:ctrlPr>
                        </m:dPr>
                        <m:e>
                          <m:r>
                            <a:rPr lang="en-US" sz="2400" b="1" i="1" smtClean="0">
                              <a:latin typeface="Cambria Math" panose="02040503050406030204" pitchFamily="18" charset="0"/>
                            </a:rPr>
                            <m:t>𝑿</m:t>
                          </m:r>
                        </m:e>
                      </m:d>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𝑑</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𝑑</m:t>
                          </m:r>
                        </m:sub>
                      </m:sSub>
                      <m:r>
                        <a:rPr lang="en-US" sz="2400" b="0" i="1" smtClean="0">
                          <a:latin typeface="Cambria Math" panose="02040503050406030204" pitchFamily="18" charset="0"/>
                        </a:rPr>
                        <m:t> </m:t>
                      </m:r>
                    </m:oMath>
                  </m:oMathPara>
                </a14:m>
                <a:br>
                  <a:rPr lang="en-US" sz="2400" dirty="0"/>
                </a:br>
                <a:endParaRPr lang="es-ES" sz="2400" dirty="0">
                  <a:solidFill>
                    <a:schemeClr val="bg1"/>
                  </a:solidFill>
                </a:endParaRPr>
              </a:p>
              <a:p>
                <a:pPr>
                  <a:lnSpc>
                    <a:spcPct val="200000"/>
                  </a:lnSpc>
                </a:pPr>
                <a14:m>
                  <m:oMath xmlns:m="http://schemas.openxmlformats.org/officeDocument/2006/math">
                    <m:r>
                      <a:rPr lang="en-US" sz="2400" b="0" i="1" smtClean="0">
                        <a:latin typeface="Cambria Math" panose="02040503050406030204" pitchFamily="18" charset="0"/>
                      </a:rPr>
                      <m:t>𝑋</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𝑑</m:t>
                        </m:r>
                      </m:sub>
                    </m:sSub>
                    <m:r>
                      <a:rPr lang="en-US" sz="2400" b="0" i="1" smtClean="0">
                        <a:latin typeface="Cambria Math" panose="02040503050406030204" pitchFamily="18" charset="0"/>
                      </a:rPr>
                      <m:t>)</m:t>
                    </m:r>
                  </m:oMath>
                </a14:m>
                <a:endParaRPr lang="es-ES" sz="2400" dirty="0"/>
              </a:p>
              <a:p>
                <a:pPr>
                  <a:lnSpc>
                    <a:spcPct val="200000"/>
                  </a:lnSpc>
                </a:pPr>
                <a14:m>
                  <m:oMath xmlns:m="http://schemas.openxmlformats.org/officeDocument/2006/math">
                    <m:r>
                      <a:rPr lang="en-US" sz="2400" i="1" smtClean="0">
                        <a:latin typeface="Cambria Math" panose="02040503050406030204" pitchFamily="18" charset="0"/>
                      </a:rPr>
                      <m:t>𝑏</m:t>
                    </m:r>
                    <m:r>
                      <a:rPr lang="en-US" sz="2400" b="0" i="1" smtClean="0">
                        <a:latin typeface="Cambria Math" panose="02040503050406030204" pitchFamily="18" charset="0"/>
                      </a:rPr>
                      <m:t>,</m:t>
                    </m:r>
                    <m:sSub>
                      <m:sSubPr>
                        <m:ctrlPr>
                          <a:rPr lang="es-ES" sz="240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0</m:t>
                        </m:r>
                      </m:sub>
                    </m:sSub>
                    <m:r>
                      <a:rPr lang="en-US" sz="2400" b="0" i="1" smtClean="0">
                        <a:latin typeface="Cambria Math" panose="02040503050406030204" pitchFamily="18" charset="0"/>
                      </a:rPr>
                      <m:t>,…,</m:t>
                    </m:r>
                    <m:sSub>
                      <m:sSubPr>
                        <m:ctrlPr>
                          <a:rPr lang="es-ES" sz="240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𝑑</m:t>
                        </m:r>
                      </m:sub>
                    </m:sSub>
                  </m:oMath>
                </a14:m>
                <a:endParaRPr lang="es-ES" sz="2400" dirty="0"/>
              </a:p>
              <a:p>
                <a:pPr>
                  <a:lnSpc>
                    <a:spcPct val="200000"/>
                  </a:lnSpc>
                </a:pPr>
                <a14:m>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oMath>
                </a14:m>
                <a:endParaRPr lang="es-ES"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a:stretch>
              </a:blipFill>
            </p:spPr>
            <p:txBody>
              <a:bodyPr/>
              <a:lstStyle/>
              <a:p>
                <a:r>
                  <a:rPr lang="es-ES_tradnl">
                    <a:noFill/>
                  </a:rPr>
                  <a:t> </a:t>
                </a:r>
              </a:p>
            </p:txBody>
          </p:sp>
        </mc:Fallback>
      </mc:AlternateContent>
      <p:sp>
        <p:nvSpPr>
          <p:cNvPr id="3" name="Rectangle 2">
            <a:extLst>
              <a:ext uri="{FF2B5EF4-FFF2-40B4-BE49-F238E27FC236}">
                <a16:creationId xmlns:a16="http://schemas.microsoft.com/office/drawing/2014/main" id="{450B10C7-DD6F-3E44-9982-11818F24525F}"/>
              </a:ext>
            </a:extLst>
          </p:cNvPr>
          <p:cNvSpPr/>
          <p:nvPr/>
        </p:nvSpPr>
        <p:spPr>
          <a:xfrm>
            <a:off x="3666566" y="3631347"/>
            <a:ext cx="7924800" cy="34065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s-ES_tradnl" sz="1600" dirty="0"/>
              <a:t>Son los </a:t>
            </a:r>
            <a:r>
              <a:rPr lang="es-ES_tradnl" sz="1600" i="1" dirty="0" err="1"/>
              <a:t>features</a:t>
            </a:r>
            <a:r>
              <a:rPr lang="es-ES_tradnl" sz="1600" dirty="0"/>
              <a:t> de nuestras observaciones. Son todas variables numéricas </a:t>
            </a:r>
          </a:p>
        </p:txBody>
      </p:sp>
      <p:sp>
        <p:nvSpPr>
          <p:cNvPr id="7" name="Rectangle 6">
            <a:extLst>
              <a:ext uri="{FF2B5EF4-FFF2-40B4-BE49-F238E27FC236}">
                <a16:creationId xmlns:a16="http://schemas.microsoft.com/office/drawing/2014/main" id="{5CF98275-825E-5C96-0201-7D756B8D5E54}"/>
              </a:ext>
            </a:extLst>
          </p:cNvPr>
          <p:cNvSpPr/>
          <p:nvPr/>
        </p:nvSpPr>
        <p:spPr>
          <a:xfrm>
            <a:off x="3666566" y="4302568"/>
            <a:ext cx="7924800" cy="56572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s-ES_tradnl" sz="1600" dirty="0"/>
              <a:t>Son los coeficientes del modelo. Son números reales. Cuanto más cerca de cero,</a:t>
            </a:r>
            <a:br>
              <a:rPr lang="es-ES_tradnl" sz="1600" dirty="0"/>
            </a:br>
            <a:r>
              <a:rPr lang="es-ES_tradnl" sz="1600" dirty="0"/>
              <a:t>la variable dependiente depende menos del </a:t>
            </a:r>
            <a:r>
              <a:rPr lang="es-ES_tradnl" sz="1600" i="1" dirty="0" err="1"/>
              <a:t>feature</a:t>
            </a:r>
            <a:r>
              <a:rPr lang="es-ES_tradnl" sz="1600" dirty="0"/>
              <a:t> que multiplica.</a:t>
            </a:r>
          </a:p>
        </p:txBody>
      </p:sp>
      <p:sp>
        <p:nvSpPr>
          <p:cNvPr id="8" name="Rectangle 7">
            <a:extLst>
              <a:ext uri="{FF2B5EF4-FFF2-40B4-BE49-F238E27FC236}">
                <a16:creationId xmlns:a16="http://schemas.microsoft.com/office/drawing/2014/main" id="{3FAB2440-40F9-CA18-E8F8-7621B1D89A56}"/>
              </a:ext>
            </a:extLst>
          </p:cNvPr>
          <p:cNvSpPr/>
          <p:nvPr/>
        </p:nvSpPr>
        <p:spPr>
          <a:xfrm>
            <a:off x="3666566" y="5231322"/>
            <a:ext cx="7924800" cy="56572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s-ES_tradnl" sz="1600" dirty="0"/>
              <a:t>Es la predicción del modelo. Es con quien comparamos con el </a:t>
            </a:r>
            <a:r>
              <a:rPr lang="es-ES_tradnl" sz="1600" i="1" dirty="0" err="1"/>
              <a:t>Label</a:t>
            </a:r>
            <a:r>
              <a:rPr lang="es-ES_tradnl" sz="1600" dirty="0"/>
              <a:t> de la observación</a:t>
            </a:r>
          </a:p>
        </p:txBody>
      </p:sp>
    </p:spTree>
    <p:extLst>
      <p:ext uri="{BB962C8B-B14F-4D97-AF65-F5344CB8AC3E}">
        <p14:creationId xmlns:p14="http://schemas.microsoft.com/office/powerpoint/2010/main" val="1800517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pic>
        <p:nvPicPr>
          <p:cNvPr id="3" name="rect23423.png" descr="rect23423.png">
            <a:extLst>
              <a:ext uri="{FF2B5EF4-FFF2-40B4-BE49-F238E27FC236}">
                <a16:creationId xmlns:a16="http://schemas.microsoft.com/office/drawing/2014/main" id="{F4783C94-DD7C-8FC5-04EF-B06A05F40FE3}"/>
              </a:ext>
            </a:extLst>
          </p:cNvPr>
          <p:cNvPicPr>
            <a:picLocks noChangeAspect="1"/>
          </p:cNvPicPr>
          <p:nvPr/>
        </p:nvPicPr>
        <p:blipFill>
          <a:blip r:embed="rId3"/>
          <a:stretch>
            <a:fillRect/>
          </a:stretch>
        </p:blipFill>
        <p:spPr>
          <a:xfrm>
            <a:off x="2763623" y="1990166"/>
            <a:ext cx="6664752" cy="3853124"/>
          </a:xfrm>
          <a:prstGeom prst="rect">
            <a:avLst/>
          </a:prstGeom>
          <a:ln w="12700">
            <a:miter lim="400000"/>
          </a:ln>
        </p:spPr>
      </p:pic>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Curva ROC</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40</a:t>
            </a:fld>
            <a:endParaRPr lang="en-US"/>
          </a:p>
        </p:txBody>
      </p:sp>
    </p:spTree>
    <p:extLst>
      <p:ext uri="{BB962C8B-B14F-4D97-AF65-F5344CB8AC3E}">
        <p14:creationId xmlns:p14="http://schemas.microsoft.com/office/powerpoint/2010/main" val="39410788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pic>
        <p:nvPicPr>
          <p:cNvPr id="4" name="rect23424.png" descr="rect23424.png">
            <a:extLst>
              <a:ext uri="{FF2B5EF4-FFF2-40B4-BE49-F238E27FC236}">
                <a16:creationId xmlns:a16="http://schemas.microsoft.com/office/drawing/2014/main" id="{37903901-5D43-2153-4A52-20EC8E159BD6}"/>
              </a:ext>
            </a:extLst>
          </p:cNvPr>
          <p:cNvPicPr>
            <a:picLocks noChangeAspect="1"/>
          </p:cNvPicPr>
          <p:nvPr/>
        </p:nvPicPr>
        <p:blipFill>
          <a:blip r:embed="rId3"/>
          <a:stretch>
            <a:fillRect/>
          </a:stretch>
        </p:blipFill>
        <p:spPr>
          <a:xfrm>
            <a:off x="2763623" y="1990166"/>
            <a:ext cx="6664752" cy="3853124"/>
          </a:xfrm>
          <a:prstGeom prst="rect">
            <a:avLst/>
          </a:prstGeom>
          <a:ln w="12700">
            <a:miter lim="400000"/>
          </a:ln>
        </p:spPr>
      </p:pic>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Curva ROC</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41</a:t>
            </a:fld>
            <a:endParaRPr lang="en-US"/>
          </a:p>
        </p:txBody>
      </p:sp>
    </p:spTree>
    <p:extLst>
      <p:ext uri="{BB962C8B-B14F-4D97-AF65-F5344CB8AC3E}">
        <p14:creationId xmlns:p14="http://schemas.microsoft.com/office/powerpoint/2010/main" val="18100386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Curva ROC</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La curva ROC nos permite ver para todo valor de umbral, los dos tipos de errores. En el eje de las abscisas se utiliza la </a:t>
            </a:r>
            <a:r>
              <a:rPr lang="es-ES_tradnl" sz="2400" b="1" dirty="0">
                <a:solidFill>
                  <a:schemeClr val="accent1"/>
                </a:solidFill>
              </a:rPr>
              <a:t>tasa de falsos positivos </a:t>
            </a:r>
            <a:r>
              <a:rPr lang="es-ES_tradnl" sz="2400" dirty="0"/>
              <a:t>(o 1-especificidad) y en la ordenada </a:t>
            </a:r>
            <a:r>
              <a:rPr lang="es-ES_tradnl" sz="2400" b="1" dirty="0">
                <a:solidFill>
                  <a:schemeClr val="accent4"/>
                </a:solidFill>
              </a:rPr>
              <a:t>la tasa de verdadero positivos </a:t>
            </a:r>
            <a:r>
              <a:rPr lang="es-ES_tradnl" sz="2400" dirty="0"/>
              <a:t>(sensibilidad). </a:t>
            </a:r>
          </a:p>
          <a:p>
            <a:pPr marL="0" indent="0">
              <a:buNone/>
            </a:pPr>
            <a:r>
              <a:rPr lang="es-ES_tradnl" sz="2400" dirty="0"/>
              <a:t>La curva se obtiene midiendo la sensibilidad y la especificad para todos los valores de umbrales de 0 a 1.</a:t>
            </a:r>
          </a:p>
          <a:p>
            <a:pPr marL="0" indent="0">
              <a:buNone/>
            </a:pPr>
            <a:endParaRPr lang="es-ES_tradnl" sz="2400" dirty="0"/>
          </a:p>
        </p:txBody>
      </p:sp>
    </p:spTree>
    <p:extLst>
      <p:ext uri="{BB962C8B-B14F-4D97-AF65-F5344CB8AC3E}">
        <p14:creationId xmlns:p14="http://schemas.microsoft.com/office/powerpoint/2010/main" val="14845389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Curva ROC</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5163671" y="1959428"/>
            <a:ext cx="6228229" cy="3969785"/>
          </a:xfrm>
        </p:spPr>
        <p:txBody>
          <a:bodyPr>
            <a:normAutofit fontScale="85000" lnSpcReduction="10000"/>
          </a:bodyPr>
          <a:lstStyle/>
          <a:p>
            <a:pPr marL="0" indent="0">
              <a:buNone/>
            </a:pPr>
            <a:r>
              <a:rPr lang="es-ES_tradnl" sz="2400" dirty="0"/>
              <a:t>Siempre se arranca de umbral 1, donde la TPR es 0 y TFP es 0 y termina en 0 donde TVP es 1 y TFP es 1.</a:t>
            </a:r>
          </a:p>
          <a:p>
            <a:r>
              <a:rPr lang="es-ES_tradnl" sz="2400" b="1" dirty="0">
                <a:solidFill>
                  <a:schemeClr val="accent4"/>
                </a:solidFill>
              </a:rPr>
              <a:t>A</a:t>
            </a:r>
            <a:r>
              <a:rPr lang="es-ES_tradnl" sz="2400" dirty="0"/>
              <a:t> es la curva de un clasificador perfecto</a:t>
            </a:r>
          </a:p>
          <a:p>
            <a:r>
              <a:rPr lang="es-ES_tradnl" sz="2400" b="1" dirty="0">
                <a:solidFill>
                  <a:schemeClr val="accent6"/>
                </a:solidFill>
              </a:rPr>
              <a:t>B</a:t>
            </a:r>
            <a:r>
              <a:rPr lang="es-ES_tradnl" sz="2400" dirty="0"/>
              <a:t> es la curva de un clasificador estándar.</a:t>
            </a:r>
          </a:p>
          <a:p>
            <a:r>
              <a:rPr lang="es-ES_tradnl" sz="2400" b="1" dirty="0">
                <a:solidFill>
                  <a:srgbClr val="00B050"/>
                </a:solidFill>
              </a:rPr>
              <a:t>C</a:t>
            </a:r>
            <a:r>
              <a:rPr lang="es-ES_tradnl" sz="2400" dirty="0">
                <a:solidFill>
                  <a:srgbClr val="00B050"/>
                </a:solidFill>
              </a:rPr>
              <a:t> </a:t>
            </a:r>
            <a:r>
              <a:rPr lang="es-ES_tradnl" sz="2400" dirty="0"/>
              <a:t>es la curva de un clasificador que adivina (el peor caso).</a:t>
            </a:r>
          </a:p>
          <a:p>
            <a:pPr marL="0" indent="0">
              <a:buNone/>
            </a:pPr>
            <a:r>
              <a:rPr lang="es-ES_tradnl" sz="2400" dirty="0"/>
              <a:t>La curva ROC permite encontrar el valor umbral que mejor resultado dé.</a:t>
            </a:r>
          </a:p>
          <a:p>
            <a:pPr marL="0" indent="0">
              <a:buNone/>
            </a:pPr>
            <a:r>
              <a:rPr lang="es-ES_tradnl" sz="2400" dirty="0"/>
              <a:t>Además, permite comparar clasificadores sin preocuparme del valor umbral elegido.</a:t>
            </a:r>
          </a:p>
        </p:txBody>
      </p:sp>
      <p:pic>
        <p:nvPicPr>
          <p:cNvPr id="3" name="Picture 2">
            <a:extLst>
              <a:ext uri="{FF2B5EF4-FFF2-40B4-BE49-F238E27FC236}">
                <a16:creationId xmlns:a16="http://schemas.microsoft.com/office/drawing/2014/main" id="{6E127A12-2F6B-077B-E2F3-FC349C205D18}"/>
              </a:ext>
            </a:extLst>
          </p:cNvPr>
          <p:cNvPicPr>
            <a:picLocks noChangeAspect="1"/>
          </p:cNvPicPr>
          <p:nvPr/>
        </p:nvPicPr>
        <p:blipFill>
          <a:blip r:embed="rId3"/>
          <a:stretch>
            <a:fillRect/>
          </a:stretch>
        </p:blipFill>
        <p:spPr>
          <a:xfrm>
            <a:off x="800100" y="2144790"/>
            <a:ext cx="4116912" cy="3669294"/>
          </a:xfrm>
          <a:prstGeom prst="rect">
            <a:avLst/>
          </a:prstGeom>
        </p:spPr>
      </p:pic>
    </p:spTree>
    <p:extLst>
      <p:ext uri="{BB962C8B-B14F-4D97-AF65-F5344CB8AC3E}">
        <p14:creationId xmlns:p14="http://schemas.microsoft.com/office/powerpoint/2010/main" val="295776781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Curva ROC</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5163671" y="1959428"/>
            <a:ext cx="6228229" cy="3969785"/>
          </a:xfrm>
        </p:spPr>
        <p:txBody>
          <a:bodyPr>
            <a:normAutofit fontScale="92500" lnSpcReduction="10000"/>
          </a:bodyPr>
          <a:lstStyle/>
          <a:p>
            <a:pPr marL="0" indent="0">
              <a:buNone/>
            </a:pPr>
            <a:r>
              <a:rPr lang="es-ES_tradnl" sz="2400" dirty="0"/>
              <a:t>Si quiero bajar a una métrica a esta curva, podemos calcular el área bajo la curva (AUC).</a:t>
            </a:r>
          </a:p>
          <a:p>
            <a:r>
              <a:rPr lang="es-ES_tradnl" sz="2400" b="1" dirty="0">
                <a:solidFill>
                  <a:schemeClr val="accent4"/>
                </a:solidFill>
              </a:rPr>
              <a:t>A</a:t>
            </a:r>
            <a:r>
              <a:rPr lang="es-ES_tradnl" sz="2400" dirty="0"/>
              <a:t> tendrá un AUC = 1</a:t>
            </a:r>
          </a:p>
          <a:p>
            <a:r>
              <a:rPr lang="es-ES_tradnl" sz="2400" b="1" dirty="0">
                <a:solidFill>
                  <a:schemeClr val="accent6"/>
                </a:solidFill>
              </a:rPr>
              <a:t>B</a:t>
            </a:r>
            <a:r>
              <a:rPr lang="es-ES_tradnl" sz="2400" dirty="0"/>
              <a:t> tendrá un 0.5 &lt; AUC &lt; 1</a:t>
            </a:r>
          </a:p>
          <a:p>
            <a:r>
              <a:rPr lang="es-ES_tradnl" sz="2400" b="1" dirty="0">
                <a:solidFill>
                  <a:srgbClr val="00B050"/>
                </a:solidFill>
              </a:rPr>
              <a:t>C</a:t>
            </a:r>
            <a:r>
              <a:rPr lang="es-ES_tradnl" sz="2400" dirty="0">
                <a:solidFill>
                  <a:srgbClr val="00B050"/>
                </a:solidFill>
              </a:rPr>
              <a:t> </a:t>
            </a:r>
            <a:r>
              <a:rPr lang="es-ES_tradnl" sz="2400" dirty="0"/>
              <a:t>tendrá un AUC = 0.5</a:t>
            </a:r>
          </a:p>
          <a:p>
            <a:pPr marL="0" indent="0">
              <a:buNone/>
            </a:pPr>
            <a:r>
              <a:rPr lang="es-ES_tradnl" sz="2400" dirty="0"/>
              <a:t>Si un clasificador tiene AUC menor a 0.5, ¿qué significa?</a:t>
            </a:r>
          </a:p>
          <a:p>
            <a:pPr marL="0" indent="0">
              <a:buNone/>
            </a:pPr>
            <a:r>
              <a:rPr lang="es-ES_tradnl" sz="2400" dirty="0">
                <a:solidFill>
                  <a:schemeClr val="bg1"/>
                </a:solidFill>
              </a:rPr>
              <a:t>Significa que las clases están invertidas. Con solo cambiar las positivas por negativas, se soluciona.</a:t>
            </a:r>
          </a:p>
        </p:txBody>
      </p:sp>
      <p:pic>
        <p:nvPicPr>
          <p:cNvPr id="3" name="Picture 2">
            <a:extLst>
              <a:ext uri="{FF2B5EF4-FFF2-40B4-BE49-F238E27FC236}">
                <a16:creationId xmlns:a16="http://schemas.microsoft.com/office/drawing/2014/main" id="{6E127A12-2F6B-077B-E2F3-FC349C205D18}"/>
              </a:ext>
            </a:extLst>
          </p:cNvPr>
          <p:cNvPicPr>
            <a:picLocks noChangeAspect="1"/>
          </p:cNvPicPr>
          <p:nvPr/>
        </p:nvPicPr>
        <p:blipFill>
          <a:blip r:embed="rId3"/>
          <a:stretch>
            <a:fillRect/>
          </a:stretch>
        </p:blipFill>
        <p:spPr>
          <a:xfrm>
            <a:off x="800100" y="2144790"/>
            <a:ext cx="4116912" cy="3669294"/>
          </a:xfrm>
          <a:prstGeom prst="rect">
            <a:avLst/>
          </a:prstGeom>
        </p:spPr>
      </p:pic>
    </p:spTree>
    <p:extLst>
      <p:ext uri="{BB962C8B-B14F-4D97-AF65-F5344CB8AC3E}">
        <p14:creationId xmlns:p14="http://schemas.microsoft.com/office/powerpoint/2010/main" val="29816830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Curva ROC</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5163671" y="1959428"/>
            <a:ext cx="6228229" cy="3969785"/>
          </a:xfrm>
        </p:spPr>
        <p:txBody>
          <a:bodyPr>
            <a:normAutofit fontScale="92500" lnSpcReduction="10000"/>
          </a:bodyPr>
          <a:lstStyle/>
          <a:p>
            <a:pPr marL="0" indent="0">
              <a:buNone/>
            </a:pPr>
            <a:r>
              <a:rPr lang="es-ES_tradnl" sz="2400" dirty="0"/>
              <a:t>Si quiero bajar a una métrica a esta curva, podemos calcular el área bajo la curva (AUC).</a:t>
            </a:r>
          </a:p>
          <a:p>
            <a:r>
              <a:rPr lang="es-ES_tradnl" sz="2400" b="1" dirty="0">
                <a:solidFill>
                  <a:schemeClr val="accent4"/>
                </a:solidFill>
              </a:rPr>
              <a:t>A</a:t>
            </a:r>
            <a:r>
              <a:rPr lang="es-ES_tradnl" sz="2400" dirty="0"/>
              <a:t> tendrá un AUC = 1</a:t>
            </a:r>
          </a:p>
          <a:p>
            <a:r>
              <a:rPr lang="es-ES_tradnl" sz="2400" b="1" dirty="0">
                <a:solidFill>
                  <a:schemeClr val="accent6"/>
                </a:solidFill>
              </a:rPr>
              <a:t>B</a:t>
            </a:r>
            <a:r>
              <a:rPr lang="es-ES_tradnl" sz="2400" dirty="0"/>
              <a:t> tendrá un 0.5 &lt; AUC &lt; 1</a:t>
            </a:r>
          </a:p>
          <a:p>
            <a:r>
              <a:rPr lang="es-ES_tradnl" sz="2400" b="1" dirty="0">
                <a:solidFill>
                  <a:srgbClr val="00B050"/>
                </a:solidFill>
              </a:rPr>
              <a:t>C</a:t>
            </a:r>
            <a:r>
              <a:rPr lang="es-ES_tradnl" sz="2400" dirty="0">
                <a:solidFill>
                  <a:srgbClr val="00B050"/>
                </a:solidFill>
              </a:rPr>
              <a:t> </a:t>
            </a:r>
            <a:r>
              <a:rPr lang="es-ES_tradnl" sz="2400" dirty="0"/>
              <a:t>tendrá un AUC = 0.5</a:t>
            </a:r>
          </a:p>
          <a:p>
            <a:pPr marL="0" indent="0">
              <a:buNone/>
            </a:pPr>
            <a:r>
              <a:rPr lang="es-ES_tradnl" sz="2400" dirty="0"/>
              <a:t>Si un clasificador tiene AUC menor a 0.5, ¿qué significa?</a:t>
            </a:r>
          </a:p>
          <a:p>
            <a:pPr marL="0" indent="0">
              <a:buNone/>
            </a:pPr>
            <a:r>
              <a:rPr lang="es-ES_tradnl" sz="2400" dirty="0">
                <a:solidFill>
                  <a:srgbClr val="C00000"/>
                </a:solidFill>
              </a:rPr>
              <a:t>Significa que las clases están </a:t>
            </a:r>
            <a:r>
              <a:rPr lang="es-ES_tradnl" sz="2400" b="1" dirty="0">
                <a:solidFill>
                  <a:srgbClr val="C00000"/>
                </a:solidFill>
              </a:rPr>
              <a:t>invertidas</a:t>
            </a:r>
            <a:r>
              <a:rPr lang="es-ES_tradnl" sz="2400" dirty="0">
                <a:solidFill>
                  <a:srgbClr val="C00000"/>
                </a:solidFill>
              </a:rPr>
              <a:t>. Con solo cambiar las positivas por negativas, se soluciona.</a:t>
            </a:r>
          </a:p>
        </p:txBody>
      </p:sp>
      <p:pic>
        <p:nvPicPr>
          <p:cNvPr id="3" name="Picture 2">
            <a:extLst>
              <a:ext uri="{FF2B5EF4-FFF2-40B4-BE49-F238E27FC236}">
                <a16:creationId xmlns:a16="http://schemas.microsoft.com/office/drawing/2014/main" id="{6E127A12-2F6B-077B-E2F3-FC349C205D18}"/>
              </a:ext>
            </a:extLst>
          </p:cNvPr>
          <p:cNvPicPr>
            <a:picLocks noChangeAspect="1"/>
          </p:cNvPicPr>
          <p:nvPr/>
        </p:nvPicPr>
        <p:blipFill>
          <a:blip r:embed="rId3"/>
          <a:stretch>
            <a:fillRect/>
          </a:stretch>
        </p:blipFill>
        <p:spPr>
          <a:xfrm>
            <a:off x="800100" y="2144790"/>
            <a:ext cx="4116912" cy="3669294"/>
          </a:xfrm>
          <a:prstGeom prst="rect">
            <a:avLst/>
          </a:prstGeom>
        </p:spPr>
      </p:pic>
    </p:spTree>
    <p:extLst>
      <p:ext uri="{BB962C8B-B14F-4D97-AF65-F5344CB8AC3E}">
        <p14:creationId xmlns:p14="http://schemas.microsoft.com/office/powerpoint/2010/main" val="335704351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Regresión Logística Multi-Clase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167562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 Multi-Clase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47</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_tradnl" sz="2400" dirty="0"/>
                  <a:t>Hasta ahora hemos visto clasificadores binarios, es decir, pueden predecir dos clases. Pero es posible extender a la regresión logística para que pueda predecir 3 o más clases (K).</a:t>
                </a:r>
              </a:p>
              <a:p>
                <a:pPr marL="0" indent="0">
                  <a:buNone/>
                </a:pPr>
                <a:r>
                  <a:rPr lang="es-ES_tradnl" sz="2400" dirty="0"/>
                  <a:t>Por ejemplo, si queremos clasificar entre 3 clases: </a:t>
                </a:r>
                <a:r>
                  <a:rPr lang="es-ES_tradnl" sz="2400" dirty="0">
                    <a:solidFill>
                      <a:schemeClr val="accent1"/>
                    </a:solidFill>
                  </a:rPr>
                  <a:t>perro</a:t>
                </a:r>
                <a:r>
                  <a:rPr lang="es-ES_tradnl" sz="2400" dirty="0"/>
                  <a:t>, </a:t>
                </a:r>
                <a:r>
                  <a:rPr lang="es-ES_tradnl" sz="2400" dirty="0">
                    <a:solidFill>
                      <a:schemeClr val="accent3"/>
                    </a:solidFill>
                  </a:rPr>
                  <a:t>gato</a:t>
                </a:r>
                <a:r>
                  <a:rPr lang="es-ES_tradnl" sz="2400" dirty="0"/>
                  <a:t> y </a:t>
                </a:r>
                <a:r>
                  <a:rPr lang="es-ES_tradnl" sz="2400" dirty="0">
                    <a:solidFill>
                      <a:schemeClr val="accent5"/>
                    </a:solidFill>
                  </a:rPr>
                  <a:t>tero</a:t>
                </a:r>
                <a:r>
                  <a:rPr lang="es-ES_tradnl" sz="2400" dirty="0"/>
                  <a:t>. </a:t>
                </a:r>
              </a:p>
              <a:p>
                <a:pPr marL="0" indent="0">
                  <a:buNone/>
                </a:pPr>
                <a:r>
                  <a:rPr lang="es-ES_tradnl" sz="2400" dirty="0"/>
                  <a:t>Creamos tres regresiones logísticas individuales, y para una observación particular tenemos:</a:t>
                </a:r>
              </a:p>
              <a:p>
                <a:pPr marL="0" indent="0" algn="ctr">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m:t>
                      </m:r>
                      <m:r>
                        <a:rPr lang="en-US" sz="2400" b="0" i="1" smtClean="0">
                          <a:solidFill>
                            <a:schemeClr val="accent1"/>
                          </a:solidFill>
                          <a:latin typeface="Cambria Math" panose="02040503050406030204" pitchFamily="18" charset="0"/>
                        </a:rPr>
                        <m:t>0.73</m:t>
                      </m:r>
                      <m:r>
                        <a:rPr lang="en-US" sz="2400" b="0" i="1" smtClean="0">
                          <a:latin typeface="Cambria Math" panose="02040503050406030204" pitchFamily="18" charset="0"/>
                        </a:rPr>
                        <m:t>, </m:t>
                      </m:r>
                      <m:r>
                        <a:rPr lang="en-US" sz="2400" b="0" i="1" smtClean="0">
                          <a:solidFill>
                            <a:schemeClr val="accent3"/>
                          </a:solidFill>
                          <a:latin typeface="Cambria Math" panose="02040503050406030204" pitchFamily="18" charset="0"/>
                        </a:rPr>
                        <m:t>0.55</m:t>
                      </m:r>
                      <m:r>
                        <a:rPr lang="en-US" sz="2400" b="0" i="1" smtClean="0">
                          <a:latin typeface="Cambria Math" panose="02040503050406030204" pitchFamily="18" charset="0"/>
                        </a:rPr>
                        <m:t>, </m:t>
                      </m:r>
                      <m:r>
                        <a:rPr lang="en-US" sz="2400" b="0" i="1" smtClean="0">
                          <a:solidFill>
                            <a:schemeClr val="accent5"/>
                          </a:solidFill>
                          <a:latin typeface="Cambria Math" panose="02040503050406030204" pitchFamily="18" charset="0"/>
                        </a:rPr>
                        <m:t>0.2</m:t>
                      </m:r>
                      <m:r>
                        <a:rPr lang="en-US" sz="2400" b="0" i="1" smtClean="0">
                          <a:latin typeface="Cambria Math" panose="02040503050406030204" pitchFamily="18" charset="0"/>
                        </a:rPr>
                        <m:t>]</m:t>
                      </m:r>
                    </m:oMath>
                  </m:oMathPara>
                </a14:m>
                <a:endParaRPr lang="es-ES_tradnl" sz="2400" dirty="0"/>
              </a:p>
              <a:p>
                <a:pPr marL="0" indent="0">
                  <a:buNone/>
                </a:pPr>
                <a:r>
                  <a:rPr lang="es-ES_tradnl" sz="2400" dirty="0"/>
                  <a:t>Vemos que si sumamos a los tres nos dan mayor a uno (</a:t>
                </a:r>
                <a14:m>
                  <m:oMath xmlns:m="http://schemas.openxmlformats.org/officeDocument/2006/math">
                    <m:r>
                      <a:rPr lang="en-US" sz="2400" b="0" i="1" smtClean="0">
                        <a:solidFill>
                          <a:schemeClr val="accent1"/>
                        </a:solidFill>
                        <a:latin typeface="Cambria Math" panose="02040503050406030204" pitchFamily="18" charset="0"/>
                      </a:rPr>
                      <m:t>0.73</m:t>
                    </m:r>
                  </m:oMath>
                </a14:m>
                <a:r>
                  <a:rPr lang="es-ES_tradnl" sz="2400" dirty="0"/>
                  <a:t>+</a:t>
                </a:r>
                <a:r>
                  <a:rPr lang="en-US" sz="2400" dirty="0">
                    <a:solidFill>
                      <a:schemeClr val="accent3"/>
                    </a:solidFill>
                  </a:rPr>
                  <a:t> </a:t>
                </a:r>
                <a14:m>
                  <m:oMath xmlns:m="http://schemas.openxmlformats.org/officeDocument/2006/math">
                    <m:r>
                      <a:rPr lang="en-US" sz="2400" i="1">
                        <a:solidFill>
                          <a:schemeClr val="accent3"/>
                        </a:solidFill>
                        <a:latin typeface="Cambria Math" panose="02040503050406030204" pitchFamily="18" charset="0"/>
                      </a:rPr>
                      <m:t>0.55</m:t>
                    </m:r>
                  </m:oMath>
                </a14:m>
                <a:r>
                  <a:rPr lang="es-ES_tradnl" sz="2400" dirty="0"/>
                  <a:t>+</a:t>
                </a:r>
                <a:r>
                  <a:rPr lang="en-US" sz="2400" dirty="0">
                    <a:solidFill>
                      <a:schemeClr val="accent5"/>
                    </a:solidFill>
                  </a:rPr>
                  <a:t> </a:t>
                </a:r>
                <a14:m>
                  <m:oMath xmlns:m="http://schemas.openxmlformats.org/officeDocument/2006/math">
                    <m:r>
                      <a:rPr lang="en-US" sz="2400" i="1">
                        <a:solidFill>
                          <a:schemeClr val="accent5"/>
                        </a:solidFill>
                        <a:latin typeface="Cambria Math" panose="02040503050406030204" pitchFamily="18" charset="0"/>
                      </a:rPr>
                      <m:t>0.2</m:t>
                    </m:r>
                  </m:oMath>
                </a14:m>
                <a:r>
                  <a:rPr lang="es-ES_tradnl" sz="2400" dirty="0"/>
                  <a:t>=1.48), y por lo tanto perdemos lo que buscamos, que se mantenga una probabilidad</a:t>
                </a:r>
              </a:p>
              <a:p>
                <a:pPr marL="0" indent="0">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1274" r="-237"/>
                </a:stretch>
              </a:blipFill>
            </p:spPr>
            <p:txBody>
              <a:bodyPr/>
              <a:lstStyle/>
              <a:p>
                <a:r>
                  <a:rPr lang="es-ES_tradnl">
                    <a:noFill/>
                  </a:rPr>
                  <a:t> </a:t>
                </a:r>
              </a:p>
            </p:txBody>
          </p:sp>
        </mc:Fallback>
      </mc:AlternateContent>
    </p:spTree>
    <p:extLst>
      <p:ext uri="{BB962C8B-B14F-4D97-AF65-F5344CB8AC3E}">
        <p14:creationId xmlns:p14="http://schemas.microsoft.com/office/powerpoint/2010/main" val="36829976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 Multi-Clase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48</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lnSpcReduction="10000"/>
              </a:bodyPr>
              <a:lstStyle/>
              <a:p>
                <a:pPr marL="0" indent="0">
                  <a:buNone/>
                </a:pPr>
                <a:r>
                  <a:rPr lang="es-ES_tradnl" sz="2400" dirty="0"/>
                  <a:t>Si normalizamos los tres valores con respecto a la suma, recuperamos esta habilidad: </a:t>
                </a:r>
              </a:p>
              <a:p>
                <a:pPr marL="0" indent="0">
                  <a:buNone/>
                </a:pPr>
                <a14:m>
                  <m:oMathPara xmlns:m="http://schemas.openxmlformats.org/officeDocument/2006/math">
                    <m:oMathParaPr>
                      <m:jc m:val="centerGroup"/>
                    </m:oMathParaPr>
                    <m:oMath xmlns:m="http://schemas.openxmlformats.org/officeDocument/2006/math">
                      <m:d>
                        <m:dPr>
                          <m:begChr m:val="["/>
                          <m:endChr m:val="]"/>
                          <m:ctrlPr>
                            <a:rPr lang="es-ES_tradnl" sz="2400" i="1" smtClean="0">
                              <a:latin typeface="Cambria Math" panose="02040503050406030204" pitchFamily="18" charset="0"/>
                            </a:rPr>
                          </m:ctrlPr>
                        </m:dPr>
                        <m:e>
                          <m:f>
                            <m:fPr>
                              <m:ctrlPr>
                                <a:rPr lang="en-US" sz="2400" i="1">
                                  <a:latin typeface="Cambria Math" panose="02040503050406030204" pitchFamily="18" charset="0"/>
                                </a:rPr>
                              </m:ctrlPr>
                            </m:fPr>
                            <m:num>
                              <m:r>
                                <a:rPr lang="en-US" sz="2400" i="1">
                                  <a:solidFill>
                                    <a:schemeClr val="accent1"/>
                                  </a:solidFill>
                                  <a:latin typeface="Cambria Math" panose="02040503050406030204" pitchFamily="18" charset="0"/>
                                </a:rPr>
                                <m:t>0.73</m:t>
                              </m:r>
                            </m:num>
                            <m:den>
                              <m:r>
                                <a:rPr lang="en-US" sz="2400" i="1">
                                  <a:latin typeface="Cambria Math" panose="02040503050406030204" pitchFamily="18" charset="0"/>
                                </a:rPr>
                                <m:t>1.48</m:t>
                              </m:r>
                            </m:den>
                          </m:f>
                          <m:r>
                            <a:rPr lang="en-US" sz="2400" i="1">
                              <a:latin typeface="Cambria Math" panose="02040503050406030204" pitchFamily="18" charset="0"/>
                            </a:rPr>
                            <m:t>,</m:t>
                          </m:r>
                          <m:f>
                            <m:fPr>
                              <m:ctrlPr>
                                <a:rPr lang="en-US" sz="2400" i="1">
                                  <a:latin typeface="Cambria Math" panose="02040503050406030204" pitchFamily="18" charset="0"/>
                                </a:rPr>
                              </m:ctrlPr>
                            </m:fPr>
                            <m:num>
                              <m:r>
                                <a:rPr lang="en-US" sz="2400" i="1">
                                  <a:solidFill>
                                    <a:schemeClr val="accent3"/>
                                  </a:solidFill>
                                  <a:latin typeface="Cambria Math" panose="02040503050406030204" pitchFamily="18" charset="0"/>
                                </a:rPr>
                                <m:t>0.55</m:t>
                              </m:r>
                            </m:num>
                            <m:den>
                              <m:r>
                                <a:rPr lang="en-US" sz="2400" i="1">
                                  <a:latin typeface="Cambria Math" panose="02040503050406030204" pitchFamily="18" charset="0"/>
                                </a:rPr>
                                <m:t>1.48</m:t>
                              </m:r>
                            </m:den>
                          </m:f>
                          <m:r>
                            <a:rPr lang="en-US" sz="2400" i="1">
                              <a:latin typeface="Cambria Math" panose="02040503050406030204" pitchFamily="18" charset="0"/>
                            </a:rPr>
                            <m:t>,</m:t>
                          </m:r>
                          <m:f>
                            <m:fPr>
                              <m:ctrlPr>
                                <a:rPr lang="en-US" sz="2400" i="1">
                                  <a:latin typeface="Cambria Math" panose="02040503050406030204" pitchFamily="18" charset="0"/>
                                </a:rPr>
                              </m:ctrlPr>
                            </m:fPr>
                            <m:num>
                              <m:r>
                                <a:rPr lang="en-US" sz="2400" i="1">
                                  <a:solidFill>
                                    <a:schemeClr val="accent5"/>
                                  </a:solidFill>
                                  <a:latin typeface="Cambria Math" panose="02040503050406030204" pitchFamily="18" charset="0"/>
                                </a:rPr>
                                <m:t>0.2</m:t>
                              </m:r>
                            </m:num>
                            <m:den>
                              <m:r>
                                <a:rPr lang="en-US" sz="2400" i="1">
                                  <a:latin typeface="Cambria Math" panose="02040503050406030204" pitchFamily="18" charset="0"/>
                                </a:rPr>
                                <m:t>1.48</m:t>
                              </m:r>
                            </m:den>
                          </m:f>
                        </m:e>
                      </m:d>
                    </m:oMath>
                  </m:oMathPara>
                </a14:m>
                <a:endParaRPr lang="en-US" sz="2400" dirty="0"/>
              </a:p>
              <a:p>
                <a:pPr marL="0" indent="0">
                  <a:buNone/>
                </a:pPr>
                <a:endParaRPr lang="en-US" sz="2400" dirty="0"/>
              </a:p>
              <a:p>
                <a:pPr marL="0" indent="0">
                  <a:buNone/>
                </a:pPr>
                <a14:m>
                  <m:oMathPara xmlns:m="http://schemas.openxmlformats.org/officeDocument/2006/math">
                    <m:oMathParaPr>
                      <m:jc m:val="centerGroup"/>
                    </m:oMathParaPr>
                    <m:oMath xmlns:m="http://schemas.openxmlformats.org/officeDocument/2006/math">
                      <m:d>
                        <m:dPr>
                          <m:begChr m:val="["/>
                          <m:endChr m:val="]"/>
                          <m:ctrlPr>
                            <a:rPr lang="es-ES_tradnl" sz="2400" i="1" smtClean="0">
                              <a:latin typeface="Cambria Math" panose="02040503050406030204" pitchFamily="18" charset="0"/>
                            </a:rPr>
                          </m:ctrlPr>
                        </m:dPr>
                        <m:e>
                          <m:r>
                            <a:rPr lang="en-US" sz="2400" i="1">
                              <a:solidFill>
                                <a:schemeClr val="accent1"/>
                              </a:solidFill>
                              <a:latin typeface="Cambria Math" panose="02040503050406030204" pitchFamily="18" charset="0"/>
                            </a:rPr>
                            <m:t>0.49</m:t>
                          </m:r>
                          <m:r>
                            <a:rPr lang="en-US" sz="2400" i="1">
                              <a:latin typeface="Cambria Math" panose="02040503050406030204" pitchFamily="18" charset="0"/>
                            </a:rPr>
                            <m:t>,</m:t>
                          </m:r>
                          <m:r>
                            <a:rPr lang="en-US" sz="2400" i="1">
                              <a:solidFill>
                                <a:schemeClr val="accent3"/>
                              </a:solidFill>
                              <a:latin typeface="Cambria Math" panose="02040503050406030204" pitchFamily="18" charset="0"/>
                            </a:rPr>
                            <m:t>0.</m:t>
                          </m:r>
                          <m:r>
                            <a:rPr lang="en-US" sz="2400" b="0" i="1" smtClean="0">
                              <a:solidFill>
                                <a:schemeClr val="accent3"/>
                              </a:solidFill>
                              <a:latin typeface="Cambria Math" panose="02040503050406030204" pitchFamily="18" charset="0"/>
                            </a:rPr>
                            <m:t>38</m:t>
                          </m:r>
                          <m:r>
                            <a:rPr lang="en-US" sz="2400" i="1">
                              <a:latin typeface="Cambria Math" panose="02040503050406030204" pitchFamily="18" charset="0"/>
                            </a:rPr>
                            <m:t>,</m:t>
                          </m:r>
                          <m:r>
                            <a:rPr lang="en-US" sz="2400" i="1">
                              <a:solidFill>
                                <a:schemeClr val="accent5"/>
                              </a:solidFill>
                              <a:latin typeface="Cambria Math" panose="02040503050406030204" pitchFamily="18" charset="0"/>
                            </a:rPr>
                            <m:t>0.</m:t>
                          </m:r>
                          <m:r>
                            <a:rPr lang="en-US" sz="2400" b="0" i="1" smtClean="0">
                              <a:solidFill>
                                <a:schemeClr val="accent5"/>
                              </a:solidFill>
                              <a:latin typeface="Cambria Math" panose="02040503050406030204" pitchFamily="18" charset="0"/>
                            </a:rPr>
                            <m:t>13</m:t>
                          </m:r>
                        </m:e>
                      </m:d>
                    </m:oMath>
                  </m:oMathPara>
                </a14:m>
                <a:endParaRPr lang="en-US" sz="2400" dirty="0"/>
              </a:p>
              <a:p>
                <a:pPr marL="0" indent="0">
                  <a:buNone/>
                </a:pPr>
                <a:r>
                  <a:rPr lang="es-ES_tradnl" sz="2400" dirty="0"/>
                  <a:t>Y nuestro clasificador combinado nos dice que, para esta observación, la observación es más probable que sea un perro. Cuando tenemos multi-clase, se elige la salida más grande.</a:t>
                </a:r>
              </a:p>
              <a:p>
                <a:pPr marL="0" indent="0">
                  <a:buNone/>
                </a:pPr>
                <a:r>
                  <a:rPr lang="es-ES_tradnl" sz="2400" dirty="0"/>
                  <a:t>Obsérvese además que esta salida tiene una forma de </a:t>
                </a:r>
                <a:r>
                  <a:rPr lang="es-ES_tradnl" sz="2400" b="1" dirty="0" err="1">
                    <a:solidFill>
                      <a:schemeClr val="accent2">
                        <a:lumMod val="75000"/>
                      </a:schemeClr>
                    </a:solidFill>
                  </a:rPr>
                  <a:t>one-hot</a:t>
                </a:r>
                <a:r>
                  <a:rPr lang="es-ES_tradnl" sz="2400" b="1" dirty="0">
                    <a:solidFill>
                      <a:schemeClr val="accent2">
                        <a:lumMod val="75000"/>
                      </a:schemeClr>
                    </a:solidFill>
                  </a:rPr>
                  <a:t> </a:t>
                </a:r>
                <a:r>
                  <a:rPr lang="es-ES_tradnl" sz="2400" b="1" dirty="0" err="1">
                    <a:solidFill>
                      <a:schemeClr val="accent2">
                        <a:lumMod val="75000"/>
                      </a:schemeClr>
                    </a:solidFill>
                  </a:rPr>
                  <a:t>encoding</a:t>
                </a:r>
                <a:r>
                  <a:rPr lang="es-ES_tradnl" sz="2400" dirty="0"/>
                  <a:t>.</a:t>
                </a:r>
              </a:p>
              <a:p>
                <a:pPr marL="0" indent="0">
                  <a:buNone/>
                </a:pPr>
                <a14:m>
                  <m:oMathPara xmlns:m="http://schemas.openxmlformats.org/officeDocument/2006/math">
                    <m:oMathParaPr>
                      <m:jc m:val="centerGroup"/>
                    </m:oMathParaPr>
                    <m:oMath xmlns:m="http://schemas.openxmlformats.org/officeDocument/2006/math">
                      <m:d>
                        <m:dPr>
                          <m:begChr m:val="["/>
                          <m:endChr m:val="]"/>
                          <m:ctrlPr>
                            <a:rPr lang="es-ES_tradnl" sz="2400" i="1" smtClean="0">
                              <a:latin typeface="Cambria Math" panose="02040503050406030204" pitchFamily="18" charset="0"/>
                            </a:rPr>
                          </m:ctrlPr>
                        </m:dPr>
                        <m:e>
                          <m:r>
                            <a:rPr lang="en-US" sz="2400" b="0" i="1" smtClean="0">
                              <a:solidFill>
                                <a:schemeClr val="accent1"/>
                              </a:solidFill>
                              <a:latin typeface="Cambria Math" panose="02040503050406030204" pitchFamily="18" charset="0"/>
                            </a:rPr>
                            <m:t>1</m:t>
                          </m:r>
                          <m:r>
                            <a:rPr lang="en-US" sz="2400" i="1">
                              <a:latin typeface="Cambria Math" panose="02040503050406030204" pitchFamily="18" charset="0"/>
                            </a:rPr>
                            <m:t>,</m:t>
                          </m:r>
                          <m:r>
                            <a:rPr lang="en-US" sz="2400" i="1">
                              <a:solidFill>
                                <a:schemeClr val="accent3"/>
                              </a:solidFill>
                              <a:latin typeface="Cambria Math" panose="02040503050406030204" pitchFamily="18" charset="0"/>
                            </a:rPr>
                            <m:t>0</m:t>
                          </m:r>
                          <m:r>
                            <a:rPr lang="en-US" sz="2400" i="1">
                              <a:latin typeface="Cambria Math" panose="02040503050406030204" pitchFamily="18" charset="0"/>
                            </a:rPr>
                            <m:t>,</m:t>
                          </m:r>
                          <m:r>
                            <a:rPr lang="en-US" sz="2400" i="1">
                              <a:solidFill>
                                <a:schemeClr val="accent5"/>
                              </a:solidFill>
                              <a:latin typeface="Cambria Math" panose="02040503050406030204" pitchFamily="18" charset="0"/>
                            </a:rPr>
                            <m:t>0</m:t>
                          </m:r>
                        </m:e>
                      </m:d>
                    </m:oMath>
                  </m:oMathPara>
                </a14:m>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830" t="-955"/>
                </a:stretch>
              </a:blipFill>
            </p:spPr>
            <p:txBody>
              <a:bodyPr/>
              <a:lstStyle/>
              <a:p>
                <a:r>
                  <a:rPr lang="es-ES_tradnl">
                    <a:noFill/>
                  </a:rPr>
                  <a:t> </a:t>
                </a:r>
              </a:p>
            </p:txBody>
          </p:sp>
        </mc:Fallback>
      </mc:AlternateContent>
    </p:spTree>
    <p:extLst>
      <p:ext uri="{BB962C8B-B14F-4D97-AF65-F5344CB8AC3E}">
        <p14:creationId xmlns:p14="http://schemas.microsoft.com/office/powerpoint/2010/main" val="19939481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 Multi-Clase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49</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_tradnl" sz="2400" dirty="0"/>
                  <a:t>Este proceso es el que llamamos regresión logística multi-clase:</a:t>
                </a:r>
              </a:p>
              <a:p>
                <a:pPr marL="0" indent="0" algn="ctr">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𝑦</m:t>
                          </m:r>
                          <m:r>
                            <a:rPr lang="en-US" sz="2400" b="0" i="1" smtClean="0">
                              <a:latin typeface="Cambria Math" panose="02040503050406030204" pitchFamily="18" charset="0"/>
                            </a:rPr>
                            <m:t>=</m:t>
                          </m:r>
                          <m:r>
                            <a:rPr lang="en-US" sz="2400" b="0" i="1" smtClean="0">
                              <a:latin typeface="Cambria Math" panose="02040503050406030204" pitchFamily="18" charset="0"/>
                            </a:rPr>
                            <m:t>𝑘</m:t>
                          </m:r>
                        </m:e>
                      </m:d>
                      <m:r>
                        <a:rPr lang="en-US" sz="2400" b="0" i="1" smtClean="0">
                          <a:latin typeface="Cambria Math" panose="02040503050406030204" pitchFamily="18" charset="0"/>
                        </a:rPr>
                        <m:t>𝑋</m:t>
                      </m:r>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𝑏</m:t>
                                  </m:r>
                                </m:e>
                                <m:sub>
                                  <m:r>
                                    <a:rPr lang="en-US" sz="2400" b="0" i="1" smtClean="0">
                                      <a:latin typeface="Cambria Math" panose="02040503050406030204" pitchFamily="18" charset="0"/>
                                    </a:rPr>
                                    <m:t>𝑘</m:t>
                                  </m:r>
                                </m:sub>
                              </m:sSub>
                              <m:r>
                                <a:rPr lang="es-ES_tradnl" sz="2400" i="1">
                                  <a:latin typeface="Cambria Math" panose="02040503050406030204" pitchFamily="18" charset="0"/>
                                </a:rPr>
                                <m:t>+</m:t>
                              </m:r>
                              <m:sSubSup>
                                <m:sSubSupPr>
                                  <m:ctrlPr>
                                    <a:rPr lang="es-ES_tradnl" sz="2400" i="1" smtClean="0">
                                      <a:latin typeface="Cambria Math" panose="02040503050406030204" pitchFamily="18" charset="0"/>
                                    </a:rPr>
                                  </m:ctrlPr>
                                </m:sSubSupPr>
                                <m:e>
                                  <m:r>
                                    <a:rPr lang="en-US" sz="2400" b="1" i="1" smtClean="0">
                                      <a:latin typeface="Cambria Math" panose="02040503050406030204" pitchFamily="18" charset="0"/>
                                    </a:rPr>
                                    <m:t>𝑾</m:t>
                                  </m:r>
                                </m:e>
                                <m:sub>
                                  <m:r>
                                    <a:rPr lang="en-US" sz="2400" b="0" i="1" smtClean="0">
                                      <a:latin typeface="Cambria Math" panose="02040503050406030204" pitchFamily="18" charset="0"/>
                                    </a:rPr>
                                    <m:t>𝑘</m:t>
                                  </m:r>
                                </m:sub>
                                <m:sup>
                                  <m:r>
                                    <a:rPr lang="en-US" sz="2400" b="0" i="1" smtClean="0">
                                      <a:latin typeface="Cambria Math" panose="02040503050406030204" pitchFamily="18" charset="0"/>
                                    </a:rPr>
                                    <m:t>𝑇</m:t>
                                  </m:r>
                                </m:sup>
                              </m:sSubSup>
                              <m:r>
                                <a:rPr lang="en-US" sz="2400" b="1" i="1">
                                  <a:latin typeface="Cambria Math" panose="02040503050406030204" pitchFamily="18" charset="0"/>
                                </a:rPr>
                                <m:t>𝑿</m:t>
                              </m:r>
                            </m:sup>
                          </m:sSup>
                        </m:num>
                        <m:den>
                          <m:nary>
                            <m:naryPr>
                              <m:chr m:val="∑"/>
                              <m:supHide m:val="on"/>
                              <m:ctrlPr>
                                <a:rPr lang="en-US" sz="2400" b="0" i="1" smtClean="0">
                                  <a:latin typeface="Cambria Math" panose="02040503050406030204" pitchFamily="18" charset="0"/>
                                </a:rPr>
                              </m:ctrlPr>
                            </m:naryPr>
                            <m:sub>
                              <m:r>
                                <m:rPr>
                                  <m:brk m:alnAt="7"/>
                                </m:rPr>
                                <a:rPr lang="en-US" sz="2400" b="0" i="1" smtClean="0">
                                  <a:latin typeface="Cambria Math" panose="02040503050406030204" pitchFamily="18" charset="0"/>
                                </a:rPr>
                                <m:t>𝑘</m:t>
                              </m:r>
                            </m:sub>
                            <m:sup/>
                            <m:e>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sSub>
                                    <m:sSubPr>
                                      <m:ctrlPr>
                                        <a:rPr lang="en-US" sz="2400" i="1">
                                          <a:latin typeface="Cambria Math" panose="02040503050406030204" pitchFamily="18" charset="0"/>
                                        </a:rPr>
                                      </m:ctrlPr>
                                    </m:sSubPr>
                                    <m:e>
                                      <m:r>
                                        <a:rPr lang="en-US" sz="2400" i="1">
                                          <a:latin typeface="Cambria Math" panose="02040503050406030204" pitchFamily="18" charset="0"/>
                                        </a:rPr>
                                        <m:t>𝑏</m:t>
                                      </m:r>
                                    </m:e>
                                    <m:sub>
                                      <m:r>
                                        <a:rPr lang="en-US" sz="2400" b="0" i="1" smtClean="0">
                                          <a:latin typeface="Cambria Math" panose="02040503050406030204" pitchFamily="18" charset="0"/>
                                        </a:rPr>
                                        <m:t>(</m:t>
                                      </m:r>
                                      <m:r>
                                        <a:rPr lang="en-US" sz="2400" i="1">
                                          <a:latin typeface="Cambria Math" panose="02040503050406030204" pitchFamily="18" charset="0"/>
                                        </a:rPr>
                                        <m:t>𝑘</m:t>
                                      </m:r>
                                      <m:r>
                                        <a:rPr lang="en-US" sz="2400" b="0" i="1" smtClean="0">
                                          <a:latin typeface="Cambria Math" panose="02040503050406030204" pitchFamily="18" charset="0"/>
                                        </a:rPr>
                                        <m:t>)</m:t>
                                      </m:r>
                                    </m:sub>
                                  </m:sSub>
                                  <m:r>
                                    <a:rPr lang="es-ES_tradnl" sz="2400" i="1">
                                      <a:latin typeface="Cambria Math" panose="02040503050406030204" pitchFamily="18" charset="0"/>
                                    </a:rPr>
                                    <m:t>+</m:t>
                                  </m:r>
                                  <m:sSubSup>
                                    <m:sSubSupPr>
                                      <m:ctrlPr>
                                        <a:rPr lang="es-ES_tradnl" sz="2400" i="1">
                                          <a:latin typeface="Cambria Math" panose="02040503050406030204" pitchFamily="18" charset="0"/>
                                        </a:rPr>
                                      </m:ctrlPr>
                                    </m:sSubSupPr>
                                    <m:e>
                                      <m:r>
                                        <a:rPr lang="en-US" sz="2400" b="1" i="1">
                                          <a:latin typeface="Cambria Math" panose="02040503050406030204" pitchFamily="18" charset="0"/>
                                        </a:rPr>
                                        <m:t>𝑾</m:t>
                                      </m:r>
                                    </m:e>
                                    <m:sub>
                                      <m:r>
                                        <a:rPr lang="en-US" sz="2400" b="0" i="1" smtClean="0">
                                          <a:latin typeface="Cambria Math" panose="02040503050406030204" pitchFamily="18" charset="0"/>
                                        </a:rPr>
                                        <m:t>(</m:t>
                                      </m:r>
                                      <m:r>
                                        <a:rPr lang="en-US" sz="2400" i="1">
                                          <a:latin typeface="Cambria Math" panose="02040503050406030204" pitchFamily="18" charset="0"/>
                                        </a:rPr>
                                        <m:t>𝑘</m:t>
                                      </m:r>
                                      <m:r>
                                        <a:rPr lang="en-US" sz="2400" b="0" i="1" smtClean="0">
                                          <a:latin typeface="Cambria Math" panose="02040503050406030204" pitchFamily="18" charset="0"/>
                                        </a:rPr>
                                        <m:t>)</m:t>
                                      </m:r>
                                    </m:sub>
                                    <m:sup>
                                      <m:r>
                                        <a:rPr lang="en-US" sz="2400" i="1">
                                          <a:latin typeface="Cambria Math" panose="02040503050406030204" pitchFamily="18" charset="0"/>
                                        </a:rPr>
                                        <m:t>𝑇</m:t>
                                      </m:r>
                                    </m:sup>
                                  </m:sSubSup>
                                  <m:r>
                                    <a:rPr lang="en-US" sz="2400" b="1" i="1">
                                      <a:latin typeface="Cambria Math" panose="02040503050406030204" pitchFamily="18" charset="0"/>
                                    </a:rPr>
                                    <m:t>𝑿</m:t>
                                  </m:r>
                                </m:sup>
                              </m:sSup>
                            </m:e>
                          </m:nary>
                        </m:den>
                      </m:f>
                    </m:oMath>
                  </m:oMathPara>
                </a14:m>
                <a:endParaRPr lang="es-ES_tradnl" sz="2400" dirty="0"/>
              </a:p>
              <a:p>
                <a:pPr marL="0" indent="0">
                  <a:buNone/>
                </a:pPr>
                <a:r>
                  <a:rPr lang="es-ES_tradnl" sz="2400" dirty="0"/>
                  <a:t>Se puede chequear que esta fórmula vuelve a la formula original si tenemos clases, y se hace:</a:t>
                </a:r>
              </a:p>
              <a:p>
                <a14:m>
                  <m:oMath xmlns:m="http://schemas.openxmlformats.org/officeDocument/2006/math">
                    <m:r>
                      <a:rPr lang="en-US" sz="2400" b="0" i="1" smtClean="0">
                        <a:latin typeface="Cambria Math" panose="02040503050406030204" pitchFamily="18" charset="0"/>
                      </a:rPr>
                      <m:t>𝑏</m:t>
                    </m:r>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𝑏</m:t>
                        </m:r>
                      </m:e>
                      <m:sub>
                        <m:r>
                          <a:rPr lang="en-US" sz="2400" i="1">
                            <a:latin typeface="Cambria Math" panose="02040503050406030204" pitchFamily="18" charset="0"/>
                          </a:rPr>
                          <m:t>1</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𝑏</m:t>
                        </m:r>
                      </m:e>
                      <m:sub>
                        <m:r>
                          <a:rPr lang="en-US" sz="2400" b="0" i="1" smtClean="0">
                            <a:latin typeface="Cambria Math" panose="02040503050406030204" pitchFamily="18" charset="0"/>
                          </a:rPr>
                          <m:t>0</m:t>
                        </m:r>
                      </m:sub>
                    </m:sSub>
                  </m:oMath>
                </a14:m>
                <a:endParaRPr lang="es-ES_tradnl" sz="2400" dirty="0"/>
              </a:p>
              <a:p>
                <a14:m>
                  <m:oMath xmlns:m="http://schemas.openxmlformats.org/officeDocument/2006/math">
                    <m:r>
                      <a:rPr lang="en-US" sz="2400" b="1" i="0" smtClean="0">
                        <a:latin typeface="Cambria Math" panose="02040503050406030204" pitchFamily="18" charset="0"/>
                      </a:rPr>
                      <m:t>𝐖</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1" i="1" smtClean="0">
                            <a:latin typeface="Cambria Math" panose="02040503050406030204" pitchFamily="18" charset="0"/>
                          </a:rPr>
                          <m:t>𝑾</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b="1" i="1">
                            <a:latin typeface="Cambria Math" panose="02040503050406030204" pitchFamily="18" charset="0"/>
                          </a:rPr>
                          <m:t>𝑾</m:t>
                        </m:r>
                      </m:e>
                      <m:sub>
                        <m:r>
                          <a:rPr lang="en-US" sz="2400" b="0" i="1" smtClean="0">
                            <a:latin typeface="Cambria Math" panose="02040503050406030204" pitchFamily="18" charset="0"/>
                          </a:rPr>
                          <m:t>0</m:t>
                        </m:r>
                      </m:sub>
                    </m:sSub>
                  </m:oMath>
                </a14:m>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949" t="-955"/>
                </a:stretch>
              </a:blipFill>
            </p:spPr>
            <p:txBody>
              <a:bodyPr/>
              <a:lstStyle/>
              <a:p>
                <a:r>
                  <a:rPr lang="es-ES_tradnl">
                    <a:noFill/>
                  </a:rPr>
                  <a:t> </a:t>
                </a:r>
              </a:p>
            </p:txBody>
          </p:sp>
        </mc:Fallback>
      </mc:AlternateContent>
    </p:spTree>
    <p:extLst>
      <p:ext uri="{BB962C8B-B14F-4D97-AF65-F5344CB8AC3E}">
        <p14:creationId xmlns:p14="http://schemas.microsoft.com/office/powerpoint/2010/main" val="16333467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Buscamos minimizar el valor de los residuos. Para lograr esto, lo hacemos minimizando la suma de los cuadrados de los </a:t>
            </a:r>
            <a:r>
              <a:rPr lang="es-ES" sz="2400" b="1" dirty="0">
                <a:solidFill>
                  <a:schemeClr val="accent1"/>
                </a:solidFill>
              </a:rPr>
              <a:t>residuos</a:t>
            </a:r>
            <a:r>
              <a:rPr lang="es-ES" sz="2400" dirty="0"/>
              <a:t>.</a:t>
            </a:r>
          </a:p>
        </p:txBody>
      </p:sp>
      <p:pic>
        <p:nvPicPr>
          <p:cNvPr id="8" name="circle99393.png" descr="circle99393.png">
            <a:extLst>
              <a:ext uri="{FF2B5EF4-FFF2-40B4-BE49-F238E27FC236}">
                <a16:creationId xmlns:a16="http://schemas.microsoft.com/office/drawing/2014/main" id="{6D4987E5-4D80-7966-B957-959C8245C3D3}"/>
              </a:ext>
            </a:extLst>
          </p:cNvPr>
          <p:cNvPicPr>
            <a:picLocks noChangeAspect="1"/>
          </p:cNvPicPr>
          <p:nvPr/>
        </p:nvPicPr>
        <p:blipFill>
          <a:blip r:embed="rId3"/>
          <a:stretch>
            <a:fillRect/>
          </a:stretch>
        </p:blipFill>
        <p:spPr>
          <a:xfrm>
            <a:off x="1204853" y="3052723"/>
            <a:ext cx="4050257" cy="3016083"/>
          </a:xfrm>
          <a:prstGeom prst="rect">
            <a:avLst/>
          </a:prstGeom>
          <a:ln w="12700">
            <a:miter lim="400000"/>
          </a:ln>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325E68F-AA83-ACA7-45E5-3E1A312559CC}"/>
                  </a:ext>
                </a:extLst>
              </p:cNvPr>
              <p:cNvSpPr txBox="1"/>
              <p:nvPr/>
            </p:nvSpPr>
            <p:spPr>
              <a:xfrm>
                <a:off x="6163070" y="2962205"/>
                <a:ext cx="4679230" cy="86575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𝑆</m:t>
                          </m:r>
                        </m:e>
                        <m:sub>
                          <m:r>
                            <a:rPr lang="en-US" sz="2000" b="0" i="1" smtClean="0">
                              <a:latin typeface="Cambria Math" panose="02040503050406030204" pitchFamily="18" charset="0"/>
                            </a:rPr>
                            <m:t>𝑅</m:t>
                          </m:r>
                        </m:sub>
                      </m:sSub>
                      <m:r>
                        <a:rPr lang="en-US" sz="2000" b="0" i="1" smtClean="0">
                          <a:latin typeface="Cambria Math" panose="02040503050406030204" pitchFamily="18" charset="0"/>
                        </a:rPr>
                        <m:t>=</m:t>
                      </m:r>
                      <m:nary>
                        <m:naryPr>
                          <m:chr m:val="∑"/>
                          <m:ctrlPr>
                            <a:rPr lang="en-US" sz="2000" b="0" i="1" smtClean="0">
                              <a:latin typeface="Cambria Math" panose="02040503050406030204" pitchFamily="18" charset="0"/>
                            </a:rPr>
                          </m:ctrlPr>
                        </m:naryPr>
                        <m:sub>
                          <m:r>
                            <m:rPr>
                              <m:brk m:alnAt="23"/>
                            </m:rPr>
                            <a:rPr lang="en-US" sz="2000" b="0" i="1" smtClean="0">
                              <a:latin typeface="Cambria Math" panose="02040503050406030204" pitchFamily="18" charset="0"/>
                            </a:rPr>
                            <m:t>𝑖</m:t>
                          </m:r>
                          <m:r>
                            <a:rPr lang="en-US" sz="2000" b="0" i="1" smtClean="0">
                              <a:latin typeface="Cambria Math" panose="02040503050406030204" pitchFamily="18" charset="0"/>
                            </a:rPr>
                            <m:t>=0</m:t>
                          </m:r>
                        </m:sub>
                        <m:sup>
                          <m:r>
                            <a:rPr lang="en-US" sz="2000" b="0" i="1" smtClean="0">
                              <a:latin typeface="Cambria Math" panose="02040503050406030204" pitchFamily="18" charset="0"/>
                            </a:rPr>
                            <m:t>𝑁</m:t>
                          </m:r>
                          <m:r>
                            <a:rPr lang="en-US" sz="2000" b="0" i="1" smtClean="0">
                              <a:latin typeface="Cambria Math" panose="02040503050406030204" pitchFamily="18" charset="0"/>
                            </a:rPr>
                            <m:t>−1</m:t>
                          </m:r>
                        </m:sup>
                        <m:e>
                          <m:sSup>
                            <m:sSupPr>
                              <m:ctrlPr>
                                <a:rPr lang="en-US" sz="2000" b="0" i="1" smtClean="0">
                                  <a:latin typeface="Cambria Math" panose="02040503050406030204" pitchFamily="18" charset="0"/>
                                </a:rPr>
                              </m:ctrlPr>
                            </m:sSupPr>
                            <m:e>
                              <m:d>
                                <m:dPr>
                                  <m:ctrlPr>
                                    <a:rPr lang="en-US" sz="2000" b="0" i="1" smtClean="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𝑒</m:t>
                                      </m:r>
                                    </m:e>
                                    <m:sub>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b>
                                  </m:sSub>
                                </m:e>
                              </m:d>
                            </m:e>
                            <m:sup>
                              <m:r>
                                <a:rPr lang="en-US" sz="2000" b="0" i="1" smtClean="0">
                                  <a:latin typeface="Cambria Math" panose="02040503050406030204" pitchFamily="18" charset="0"/>
                                </a:rPr>
                                <m:t>2</m:t>
                              </m:r>
                            </m:sup>
                          </m:sSup>
                        </m:e>
                      </m:nary>
                      <m:r>
                        <a:rPr lang="en-US" sz="2000" b="0" i="1" smtClean="0">
                          <a:latin typeface="Cambria Math" panose="02040503050406030204" pitchFamily="18" charset="0"/>
                        </a:rPr>
                        <m:t>=</m:t>
                      </m:r>
                      <m:nary>
                        <m:naryPr>
                          <m:chr m:val="∑"/>
                          <m:ctrlPr>
                            <a:rPr lang="en-US" sz="2000" i="1">
                              <a:latin typeface="Cambria Math" panose="02040503050406030204" pitchFamily="18" charset="0"/>
                            </a:rPr>
                          </m:ctrlPr>
                        </m:naryPr>
                        <m:sub>
                          <m:r>
                            <m:rPr>
                              <m:brk m:alnAt="23"/>
                            </m:rPr>
                            <a:rPr lang="en-US" sz="2000" i="1">
                              <a:latin typeface="Cambria Math" panose="02040503050406030204" pitchFamily="18" charset="0"/>
                            </a:rPr>
                            <m:t>𝑖</m:t>
                          </m:r>
                          <m:r>
                            <a:rPr lang="en-US" sz="2000" i="1">
                              <a:latin typeface="Cambria Math" panose="02040503050406030204" pitchFamily="18" charset="0"/>
                            </a:rPr>
                            <m:t>=0</m:t>
                          </m:r>
                        </m:sub>
                        <m:sup>
                          <m:r>
                            <a:rPr lang="en-US" sz="2000" i="1">
                              <a:latin typeface="Cambria Math" panose="02040503050406030204" pitchFamily="18" charset="0"/>
                            </a:rPr>
                            <m:t>𝑁</m:t>
                          </m:r>
                          <m:r>
                            <a:rPr lang="en-US" sz="2000" i="1">
                              <a:latin typeface="Cambria Math" panose="02040503050406030204" pitchFamily="18" charset="0"/>
                            </a:rPr>
                            <m:t>−1</m:t>
                          </m:r>
                        </m:sup>
                        <m:e>
                          <m:sSup>
                            <m:sSupPr>
                              <m:ctrlPr>
                                <a:rPr lang="en-US" sz="2000" i="1" smtClean="0">
                                  <a:latin typeface="Cambria Math" panose="02040503050406030204" pitchFamily="18" charset="0"/>
                                </a:rPr>
                              </m:ctrlPr>
                            </m:sSupPr>
                            <m:e>
                              <m:d>
                                <m:dPr>
                                  <m:ctrlPr>
                                    <a:rPr lang="en-US" sz="2000" i="1" smtClean="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𝑦</m:t>
                                      </m:r>
                                    </m:e>
                                    <m:sub>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b>
                                  </m:sSub>
                                  <m:r>
                                    <a:rPr lang="en-US" sz="2000" b="0" i="1" smtClean="0">
                                      <a:latin typeface="Cambria Math" panose="02040503050406030204" pitchFamily="18" charset="0"/>
                                    </a:rPr>
                                    <m:t>−</m:t>
                                  </m:r>
                                  <m:r>
                                    <a:rPr lang="en-US" sz="2000" b="0" i="1" smtClean="0">
                                      <a:latin typeface="Cambria Math" panose="02040503050406030204" pitchFamily="18" charset="0"/>
                                    </a:rPr>
                                    <m:t>𝑏</m:t>
                                  </m:r>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0</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b="0" i="1" smtClean="0">
                                          <a:latin typeface="Cambria Math" panose="02040503050406030204" pitchFamily="18" charset="0"/>
                                        </a:rPr>
                                        <m:t>0</m:t>
                                      </m:r>
                                      <m:r>
                                        <a:rPr lang="en-US" sz="2000" i="1">
                                          <a:latin typeface="Cambria Math" panose="02040503050406030204" pitchFamily="18" charset="0"/>
                                        </a:rPr>
                                        <m:t>[</m:t>
                                      </m:r>
                                      <m:r>
                                        <a:rPr lang="en-US" sz="2000" i="1">
                                          <a:latin typeface="Cambria Math" panose="02040503050406030204" pitchFamily="18" charset="0"/>
                                        </a:rPr>
                                        <m:t>𝑖</m:t>
                                      </m:r>
                                      <m:r>
                                        <a:rPr lang="en-US" sz="2000" i="1">
                                          <a:latin typeface="Cambria Math" panose="02040503050406030204" pitchFamily="18" charset="0"/>
                                        </a:rPr>
                                        <m:t>]</m:t>
                                      </m:r>
                                    </m:sub>
                                  </m:sSub>
                                </m:e>
                              </m:d>
                            </m:e>
                            <m:sup>
                              <m:r>
                                <a:rPr lang="en-US" sz="2000" b="0" i="1" smtClean="0">
                                  <a:latin typeface="Cambria Math" panose="02040503050406030204" pitchFamily="18" charset="0"/>
                                </a:rPr>
                                <m:t>2</m:t>
                              </m:r>
                            </m:sup>
                          </m:sSup>
                        </m:e>
                      </m:nary>
                    </m:oMath>
                  </m:oMathPara>
                </a14:m>
                <a:endParaRPr lang="es-ES_tradnl" sz="2000" dirty="0"/>
              </a:p>
            </p:txBody>
          </p:sp>
        </mc:Choice>
        <mc:Fallback xmlns="">
          <p:sp>
            <p:nvSpPr>
              <p:cNvPr id="9" name="TextBox 8">
                <a:extLst>
                  <a:ext uri="{FF2B5EF4-FFF2-40B4-BE49-F238E27FC236}">
                    <a16:creationId xmlns:a16="http://schemas.microsoft.com/office/drawing/2014/main" id="{0325E68F-AA83-ACA7-45E5-3E1A312559CC}"/>
                  </a:ext>
                </a:extLst>
              </p:cNvPr>
              <p:cNvSpPr txBox="1">
                <a:spLocks noRot="1" noChangeAspect="1" noMove="1" noResize="1" noEditPoints="1" noAdjustHandles="1" noChangeArrowheads="1" noChangeShapeType="1" noTextEdit="1"/>
              </p:cNvSpPr>
              <p:nvPr/>
            </p:nvSpPr>
            <p:spPr>
              <a:xfrm>
                <a:off x="6163070" y="2962205"/>
                <a:ext cx="4679230" cy="865750"/>
              </a:xfrm>
              <a:prstGeom prst="rect">
                <a:avLst/>
              </a:prstGeom>
              <a:blipFill>
                <a:blip r:embed="rId4"/>
                <a:stretch>
                  <a:fillRect l="-6233" t="-113043" b="-173913"/>
                </a:stretch>
              </a:blipFill>
            </p:spPr>
            <p:txBody>
              <a:bodyPr/>
              <a:lstStyle/>
              <a:p>
                <a:r>
                  <a:rPr lang="es-ES_tradnl">
                    <a:noFill/>
                  </a:rPr>
                  <a:t> </a:t>
                </a:r>
              </a:p>
            </p:txBody>
          </p:sp>
        </mc:Fallback>
      </mc:AlternateContent>
      <p:sp>
        <p:nvSpPr>
          <p:cNvPr id="11" name="TextBox 10">
            <a:extLst>
              <a:ext uri="{FF2B5EF4-FFF2-40B4-BE49-F238E27FC236}">
                <a16:creationId xmlns:a16="http://schemas.microsoft.com/office/drawing/2014/main" id="{1AAA0847-A2D3-AF6B-3223-4207A53C6037}"/>
              </a:ext>
            </a:extLst>
          </p:cNvPr>
          <p:cNvSpPr txBox="1"/>
          <p:nvPr/>
        </p:nvSpPr>
        <p:spPr>
          <a:xfrm>
            <a:off x="5527108" y="4663581"/>
            <a:ext cx="6369009" cy="861774"/>
          </a:xfrm>
          <a:prstGeom prst="rect">
            <a:avLst/>
          </a:prstGeom>
          <a:noFill/>
        </p:spPr>
        <p:txBody>
          <a:bodyPr wrap="square">
            <a:spAutoFit/>
          </a:bodyPr>
          <a:lstStyle/>
          <a:p>
            <a:r>
              <a:rPr lang="es-ES_tradnl" sz="1600" dirty="0"/>
              <a:t>Para minimizar, solo podemos tocar los coeficientes. Lo que hacemos es ir por el </a:t>
            </a:r>
            <a:r>
              <a:rPr lang="es-ES_tradnl" sz="1600" b="1" dirty="0">
                <a:solidFill>
                  <a:schemeClr val="accent1"/>
                </a:solidFill>
              </a:rPr>
              <a:t>gradiente</a:t>
            </a:r>
            <a:r>
              <a:rPr lang="es-ES_tradnl" sz="1600" dirty="0"/>
              <a:t>.</a:t>
            </a:r>
          </a:p>
          <a:p>
            <a:endParaRPr lang="es-ES_tradnl" dirty="0"/>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F59F76E1-3229-0D4F-7692-0B8549D6AC45}"/>
                  </a:ext>
                </a:extLst>
              </p:cNvPr>
              <p:cNvSpPr txBox="1"/>
              <p:nvPr/>
            </p:nvSpPr>
            <p:spPr>
              <a:xfrm>
                <a:off x="7005753" y="5345789"/>
                <a:ext cx="957120" cy="58522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s-ES_tradnl" sz="2000" i="1" smtClean="0">
                              <a:latin typeface="Cambria Math" panose="02040503050406030204" pitchFamily="18" charset="0"/>
                            </a:rPr>
                          </m:ctrlPr>
                        </m:fPr>
                        <m:num>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𝑆</m:t>
                              </m:r>
                            </m:e>
                            <m:sub>
                              <m:r>
                                <a:rPr lang="en-US" sz="2000" i="1">
                                  <a:latin typeface="Cambria Math" panose="02040503050406030204" pitchFamily="18" charset="0"/>
                                </a:rPr>
                                <m:t>𝑅</m:t>
                              </m:r>
                            </m:sub>
                          </m:sSub>
                        </m:num>
                        <m:den>
                          <m:r>
                            <a:rPr lang="es-ES_tradnl" sz="2000" i="1" smtClean="0">
                              <a:latin typeface="Cambria Math" panose="02040503050406030204" pitchFamily="18" charset="0"/>
                            </a:rPr>
                            <m:t>𝜕</m:t>
                          </m:r>
                          <m:r>
                            <a:rPr lang="en-US" sz="2000" b="0" i="1" smtClean="0">
                              <a:latin typeface="Cambria Math" panose="02040503050406030204" pitchFamily="18" charset="0"/>
                            </a:rPr>
                            <m:t>𝑏</m:t>
                          </m:r>
                        </m:den>
                      </m:f>
                      <m:r>
                        <a:rPr lang="en-US" sz="2000" b="0" i="1" smtClean="0">
                          <a:latin typeface="Cambria Math" panose="02040503050406030204" pitchFamily="18" charset="0"/>
                        </a:rPr>
                        <m:t>=0</m:t>
                      </m:r>
                    </m:oMath>
                  </m:oMathPara>
                </a14:m>
                <a:endParaRPr lang="es-ES_tradnl" sz="2000" dirty="0"/>
              </a:p>
            </p:txBody>
          </p:sp>
        </mc:Choice>
        <mc:Fallback xmlns="">
          <p:sp>
            <p:nvSpPr>
              <p:cNvPr id="12" name="TextBox 11">
                <a:extLst>
                  <a:ext uri="{FF2B5EF4-FFF2-40B4-BE49-F238E27FC236}">
                    <a16:creationId xmlns:a16="http://schemas.microsoft.com/office/drawing/2014/main" id="{F59F76E1-3229-0D4F-7692-0B8549D6AC45}"/>
                  </a:ext>
                </a:extLst>
              </p:cNvPr>
              <p:cNvSpPr txBox="1">
                <a:spLocks noRot="1" noChangeAspect="1" noMove="1" noResize="1" noEditPoints="1" noAdjustHandles="1" noChangeArrowheads="1" noChangeShapeType="1" noTextEdit="1"/>
              </p:cNvSpPr>
              <p:nvPr/>
            </p:nvSpPr>
            <p:spPr>
              <a:xfrm>
                <a:off x="7005753" y="5345789"/>
                <a:ext cx="957120" cy="585225"/>
              </a:xfrm>
              <a:prstGeom prst="rect">
                <a:avLst/>
              </a:prstGeom>
              <a:blipFill>
                <a:blip r:embed="rId5"/>
                <a:stretch>
                  <a:fillRect l="-5263" r="-5263" b="-125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31A3005F-DE90-D7C1-D954-4788DA0325A9}"/>
                  </a:ext>
                </a:extLst>
              </p:cNvPr>
              <p:cNvSpPr txBox="1"/>
              <p:nvPr/>
            </p:nvSpPr>
            <p:spPr>
              <a:xfrm>
                <a:off x="8646417" y="5347712"/>
                <a:ext cx="992708" cy="63748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s-ES_tradnl" sz="2000" i="1" smtClean="0">
                              <a:latin typeface="Cambria Math" panose="02040503050406030204" pitchFamily="18" charset="0"/>
                            </a:rPr>
                          </m:ctrlPr>
                        </m:fPr>
                        <m:num>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𝑆</m:t>
                              </m:r>
                            </m:e>
                            <m:sub>
                              <m:r>
                                <a:rPr lang="en-US" sz="2000" i="1">
                                  <a:latin typeface="Cambria Math" panose="02040503050406030204" pitchFamily="18" charset="0"/>
                                </a:rPr>
                                <m:t>𝑅</m:t>
                              </m:r>
                            </m:sub>
                          </m:sSub>
                        </m:num>
                        <m:den>
                          <m:r>
                            <a:rPr lang="es-ES_tradnl" sz="200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b="0" i="1" smtClean="0">
                                  <a:latin typeface="Cambria Math" panose="02040503050406030204" pitchFamily="18" charset="0"/>
                                </a:rPr>
                                <m:t>0</m:t>
                              </m:r>
                            </m:sub>
                          </m:sSub>
                        </m:den>
                      </m:f>
                      <m:r>
                        <a:rPr lang="en-US" sz="2000" b="0" i="1" smtClean="0">
                          <a:latin typeface="Cambria Math" panose="02040503050406030204" pitchFamily="18" charset="0"/>
                        </a:rPr>
                        <m:t>=0</m:t>
                      </m:r>
                    </m:oMath>
                  </m:oMathPara>
                </a14:m>
                <a:endParaRPr lang="es-ES_tradnl" sz="2000" dirty="0"/>
              </a:p>
            </p:txBody>
          </p:sp>
        </mc:Choice>
        <mc:Fallback xmlns="">
          <p:sp>
            <p:nvSpPr>
              <p:cNvPr id="13" name="TextBox 12">
                <a:extLst>
                  <a:ext uri="{FF2B5EF4-FFF2-40B4-BE49-F238E27FC236}">
                    <a16:creationId xmlns:a16="http://schemas.microsoft.com/office/drawing/2014/main" id="{31A3005F-DE90-D7C1-D954-4788DA0325A9}"/>
                  </a:ext>
                </a:extLst>
              </p:cNvPr>
              <p:cNvSpPr txBox="1">
                <a:spLocks noRot="1" noChangeAspect="1" noMove="1" noResize="1" noEditPoints="1" noAdjustHandles="1" noChangeArrowheads="1" noChangeShapeType="1" noTextEdit="1"/>
              </p:cNvSpPr>
              <p:nvPr/>
            </p:nvSpPr>
            <p:spPr>
              <a:xfrm>
                <a:off x="8646417" y="5347712"/>
                <a:ext cx="992708" cy="637482"/>
              </a:xfrm>
              <a:prstGeom prst="rect">
                <a:avLst/>
              </a:prstGeom>
              <a:blipFill>
                <a:blip r:embed="rId6"/>
                <a:stretch>
                  <a:fillRect l="-5063" r="-5063" b="-769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FABA98C7-9579-5F8E-0F25-99CAF52327A4}"/>
                  </a:ext>
                </a:extLst>
              </p:cNvPr>
              <p:cNvSpPr txBox="1"/>
              <p:nvPr/>
            </p:nvSpPr>
            <p:spPr>
              <a:xfrm>
                <a:off x="7224201" y="3882013"/>
                <a:ext cx="2844432" cy="77912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b="0" i="0" smtClean="0">
                          <a:latin typeface="Cambria Math" panose="02040503050406030204" pitchFamily="18" charset="0"/>
                        </a:rPr>
                        <m:t>min</m:t>
                      </m:r>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𝑅</m:t>
                          </m:r>
                        </m:sub>
                      </m:sSub>
                      <m:r>
                        <a:rPr lang="en-US" b="0" i="1" smtClean="0">
                          <a:latin typeface="Cambria Math" panose="02040503050406030204" pitchFamily="18" charset="0"/>
                        </a:rPr>
                        <m:t>)=</m:t>
                      </m:r>
                      <m:r>
                        <m:rPr>
                          <m:sty m:val="p"/>
                        </m:rPr>
                        <a:rPr lang="en-US">
                          <a:latin typeface="Cambria Math" panose="02040503050406030204" pitchFamily="18" charset="0"/>
                        </a:rPr>
                        <m:t>min</m:t>
                      </m:r>
                      <m:d>
                        <m:dPr>
                          <m:ctrlPr>
                            <a:rPr lang="en-US" b="0" i="1" smtClean="0">
                              <a:latin typeface="Cambria Math" panose="02040503050406030204" pitchFamily="18" charset="0"/>
                            </a:rPr>
                          </m:ctrlPr>
                        </m:dPr>
                        <m:e>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=0</m:t>
                              </m:r>
                            </m:sub>
                            <m:sup>
                              <m:r>
                                <a:rPr lang="en-US" i="1">
                                  <a:latin typeface="Cambria Math" panose="02040503050406030204" pitchFamily="18" charset="0"/>
                                </a:rPr>
                                <m:t>𝑁</m:t>
                              </m:r>
                              <m:r>
                                <a:rPr lang="en-US" i="1">
                                  <a:latin typeface="Cambria Math" panose="02040503050406030204" pitchFamily="18" charset="0"/>
                                </a:rPr>
                                <m:t>−1</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m:t>
                                          </m:r>
                                          <m:r>
                                            <a:rPr lang="en-US" i="1">
                                              <a:latin typeface="Cambria Math" panose="02040503050406030204" pitchFamily="18" charset="0"/>
                                            </a:rPr>
                                            <m:t>𝑖</m:t>
                                          </m:r>
                                          <m:r>
                                            <a:rPr lang="en-US" i="1">
                                              <a:latin typeface="Cambria Math" panose="02040503050406030204" pitchFamily="18" charset="0"/>
                                            </a:rPr>
                                            <m:t>]</m:t>
                                          </m:r>
                                        </m:sub>
                                      </m:sSub>
                                    </m:e>
                                  </m:d>
                                </m:e>
                                <m:sup>
                                  <m:r>
                                    <a:rPr lang="en-US" i="1">
                                      <a:latin typeface="Cambria Math" panose="02040503050406030204" pitchFamily="18" charset="0"/>
                                    </a:rPr>
                                    <m:t>2</m:t>
                                  </m:r>
                                </m:sup>
                              </m:sSup>
                            </m:e>
                          </m:nary>
                        </m:e>
                      </m:d>
                    </m:oMath>
                  </m:oMathPara>
                </a14:m>
                <a:endParaRPr lang="es-ES_tradnl" dirty="0"/>
              </a:p>
            </p:txBody>
          </p:sp>
        </mc:Choice>
        <mc:Fallback xmlns="">
          <p:sp>
            <p:nvSpPr>
              <p:cNvPr id="14" name="TextBox 13">
                <a:extLst>
                  <a:ext uri="{FF2B5EF4-FFF2-40B4-BE49-F238E27FC236}">
                    <a16:creationId xmlns:a16="http://schemas.microsoft.com/office/drawing/2014/main" id="{FABA98C7-9579-5F8E-0F25-99CAF52327A4}"/>
                  </a:ext>
                </a:extLst>
              </p:cNvPr>
              <p:cNvSpPr txBox="1">
                <a:spLocks noRot="1" noChangeAspect="1" noMove="1" noResize="1" noEditPoints="1" noAdjustHandles="1" noChangeArrowheads="1" noChangeShapeType="1" noTextEdit="1"/>
              </p:cNvSpPr>
              <p:nvPr/>
            </p:nvSpPr>
            <p:spPr>
              <a:xfrm>
                <a:off x="7224201" y="3882013"/>
                <a:ext cx="2844432" cy="779124"/>
              </a:xfrm>
              <a:prstGeom prst="rect">
                <a:avLst/>
              </a:prstGeom>
              <a:blipFill>
                <a:blip r:embed="rId7"/>
                <a:stretch>
                  <a:fillRect l="-1333" t="-109524" b="-169841"/>
                </a:stretch>
              </a:blipFill>
            </p:spPr>
            <p:txBody>
              <a:bodyPr/>
              <a:lstStyle/>
              <a:p>
                <a:r>
                  <a:rPr lang="es-ES_tradnl">
                    <a:noFill/>
                  </a:rPr>
                  <a:t> </a:t>
                </a:r>
              </a:p>
            </p:txBody>
          </p:sp>
        </mc:Fallback>
      </mc:AlternateContent>
      <p:sp>
        <p:nvSpPr>
          <p:cNvPr id="15" name="TextBox 14">
            <a:extLst>
              <a:ext uri="{FF2B5EF4-FFF2-40B4-BE49-F238E27FC236}">
                <a16:creationId xmlns:a16="http://schemas.microsoft.com/office/drawing/2014/main" id="{1CB4E50A-6319-5049-7F4E-75D02483C75E}"/>
              </a:ext>
            </a:extLst>
          </p:cNvPr>
          <p:cNvSpPr txBox="1"/>
          <p:nvPr/>
        </p:nvSpPr>
        <p:spPr>
          <a:xfrm>
            <a:off x="4662318" y="5744547"/>
            <a:ext cx="592792" cy="369332"/>
          </a:xfrm>
          <a:prstGeom prst="rect">
            <a:avLst/>
          </a:prstGeom>
          <a:solidFill>
            <a:schemeClr val="bg1"/>
          </a:solidFill>
        </p:spPr>
        <p:txBody>
          <a:bodyPr wrap="square" lIns="0" tIns="0" rIns="0" bIns="0" rtlCol="0">
            <a:spAutoFit/>
          </a:bodyPr>
          <a:lstStyle/>
          <a:p>
            <a:r>
              <a:rPr lang="es-ES_tradnl" sz="2400" dirty="0"/>
              <a:t>(x</a:t>
            </a:r>
            <a:r>
              <a:rPr lang="es-ES_tradnl" sz="2400" baseline="-25000" dirty="0"/>
              <a:t>0</a:t>
            </a:r>
            <a:r>
              <a:rPr lang="es-ES_tradnl" sz="2400" dirty="0"/>
              <a:t>)</a:t>
            </a:r>
          </a:p>
        </p:txBody>
      </p:sp>
    </p:spTree>
    <p:extLst>
      <p:ext uri="{BB962C8B-B14F-4D97-AF65-F5344CB8AC3E}">
        <p14:creationId xmlns:p14="http://schemas.microsoft.com/office/powerpoint/2010/main" val="112016166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Logística Multi-Clase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50</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a:bodyPr>
              <a:lstStyle/>
              <a:p>
                <a:pPr marL="0" indent="0">
                  <a:buNone/>
                </a:pPr>
                <a:r>
                  <a:rPr lang="es-ES_tradnl" sz="2400" dirty="0"/>
                  <a:t>De hecho, no importa cuantas clases hay, siempre podemos elegir una clase y hacer que todos sus parámetros sean cero, sin perder generalidad. </a:t>
                </a:r>
                <a:br>
                  <a:rPr lang="es-ES_tradnl" sz="2400" dirty="0"/>
                </a:br>
                <a:br>
                  <a:rPr lang="es-ES_tradnl" sz="2400" dirty="0"/>
                </a:br>
                <a:r>
                  <a:rPr lang="es-ES_tradnl" sz="2400" dirty="0"/>
                  <a:t>Esto es porque la probabilidad de una clase está formada el complemento de las otras. En general, por convención se elige a la clase 0:</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𝑦</m:t>
                          </m:r>
                          <m:r>
                            <a:rPr lang="en-US" sz="2400" b="0" i="1" smtClean="0">
                              <a:latin typeface="Cambria Math" panose="02040503050406030204" pitchFamily="18" charset="0"/>
                            </a:rPr>
                            <m:t>=0</m:t>
                          </m:r>
                        </m:e>
                      </m:d>
                      <m:r>
                        <a:rPr lang="en-US" sz="2400" b="1" i="1" smtClean="0">
                          <a:latin typeface="Cambria Math" panose="02040503050406030204" pitchFamily="18" charset="0"/>
                        </a:rPr>
                        <m:t>𝑿</m:t>
                      </m:r>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r>
                                <a:rPr lang="en-US" sz="2400" b="0" i="1" smtClean="0">
                                  <a:latin typeface="Cambria Math" panose="02040503050406030204" pitchFamily="18" charset="0"/>
                                </a:rPr>
                                <m:t>0</m:t>
                              </m:r>
                            </m:sup>
                          </m:sSup>
                        </m:num>
                        <m:den>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r>
                                <a:rPr lang="en-US" sz="2400" i="1">
                                  <a:latin typeface="Cambria Math" panose="02040503050406030204" pitchFamily="18" charset="0"/>
                                </a:rPr>
                                <m:t>0</m:t>
                              </m:r>
                            </m:sup>
                          </m:sSup>
                          <m:r>
                            <a:rPr lang="en-US" sz="2400" b="0" i="1" smtClean="0">
                              <a:latin typeface="Cambria Math" panose="02040503050406030204" pitchFamily="18" charset="0"/>
                            </a:rPr>
                            <m:t>+</m:t>
                          </m:r>
                          <m:nary>
                            <m:naryPr>
                              <m:chr m:val="∑"/>
                              <m:limLoc m:val="subSup"/>
                              <m:ctrlPr>
                                <a:rPr lang="en-US" sz="2400" b="0" i="1" smtClean="0">
                                  <a:latin typeface="Cambria Math" panose="02040503050406030204" pitchFamily="18" charset="0"/>
                                </a:rPr>
                              </m:ctrlPr>
                            </m:naryPr>
                            <m:sub>
                              <m:r>
                                <m:rPr>
                                  <m:brk m:alnAt="25"/>
                                </m:rPr>
                                <a:rPr lang="en-US" sz="2400" b="0" i="1" smtClean="0">
                                  <a:latin typeface="Cambria Math" panose="02040503050406030204" pitchFamily="18" charset="0"/>
                                </a:rPr>
                                <m:t>𝑘</m:t>
                              </m:r>
                              <m:r>
                                <a:rPr lang="en-US" sz="2400" b="0" i="1" smtClean="0">
                                  <a:latin typeface="Cambria Math" panose="02040503050406030204" pitchFamily="18" charset="0"/>
                                </a:rPr>
                                <m:t>=1</m:t>
                              </m:r>
                            </m:sub>
                            <m:sup>
                              <m:r>
                                <a:rPr lang="en-US" sz="2400" b="0" i="1" smtClean="0">
                                  <a:latin typeface="Cambria Math" panose="02040503050406030204" pitchFamily="18" charset="0"/>
                                </a:rPr>
                                <m:t>𝐾</m:t>
                              </m:r>
                              <m:r>
                                <a:rPr lang="en-US" sz="2400" b="0" i="1" smtClean="0">
                                  <a:latin typeface="Cambria Math" panose="02040503050406030204" pitchFamily="18" charset="0"/>
                                </a:rPr>
                                <m:t>−1</m:t>
                              </m:r>
                            </m:sup>
                            <m:e>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sSub>
                                    <m:sSubPr>
                                      <m:ctrlPr>
                                        <a:rPr lang="en-US" sz="2400" i="1">
                                          <a:latin typeface="Cambria Math" panose="02040503050406030204" pitchFamily="18" charset="0"/>
                                        </a:rPr>
                                      </m:ctrlPr>
                                    </m:sSubPr>
                                    <m:e>
                                      <m:r>
                                        <a:rPr lang="en-US" sz="2400" i="1">
                                          <a:latin typeface="Cambria Math" panose="02040503050406030204" pitchFamily="18" charset="0"/>
                                        </a:rPr>
                                        <m:t>𝑏</m:t>
                                      </m:r>
                                    </m:e>
                                    <m:sub>
                                      <m:r>
                                        <a:rPr lang="en-US" sz="2400" i="1">
                                          <a:latin typeface="Cambria Math" panose="02040503050406030204" pitchFamily="18" charset="0"/>
                                        </a:rPr>
                                        <m:t>(</m:t>
                                      </m:r>
                                      <m:r>
                                        <a:rPr lang="en-US" sz="2400" i="1">
                                          <a:latin typeface="Cambria Math" panose="02040503050406030204" pitchFamily="18" charset="0"/>
                                        </a:rPr>
                                        <m:t>𝑘</m:t>
                                      </m:r>
                                      <m:r>
                                        <a:rPr lang="en-US" sz="2400" i="1">
                                          <a:latin typeface="Cambria Math" panose="02040503050406030204" pitchFamily="18" charset="0"/>
                                        </a:rPr>
                                        <m:t>)</m:t>
                                      </m:r>
                                    </m:sub>
                                  </m:sSub>
                                  <m:r>
                                    <a:rPr lang="es-ES_tradnl" sz="2400" i="1">
                                      <a:latin typeface="Cambria Math" panose="02040503050406030204" pitchFamily="18" charset="0"/>
                                    </a:rPr>
                                    <m:t>+</m:t>
                                  </m:r>
                                  <m:sSubSup>
                                    <m:sSubSupPr>
                                      <m:ctrlPr>
                                        <a:rPr lang="es-ES_tradnl" sz="2400" i="1">
                                          <a:latin typeface="Cambria Math" panose="02040503050406030204" pitchFamily="18" charset="0"/>
                                        </a:rPr>
                                      </m:ctrlPr>
                                    </m:sSubSupPr>
                                    <m:e>
                                      <m:r>
                                        <a:rPr lang="en-US" sz="2400" b="1" i="1">
                                          <a:latin typeface="Cambria Math" panose="02040503050406030204" pitchFamily="18" charset="0"/>
                                        </a:rPr>
                                        <m:t>𝑾</m:t>
                                      </m:r>
                                    </m:e>
                                    <m:sub>
                                      <m:r>
                                        <a:rPr lang="en-US" sz="2400" i="1">
                                          <a:latin typeface="Cambria Math" panose="02040503050406030204" pitchFamily="18" charset="0"/>
                                        </a:rPr>
                                        <m:t>(</m:t>
                                      </m:r>
                                      <m:r>
                                        <a:rPr lang="en-US" sz="2400" i="1">
                                          <a:latin typeface="Cambria Math" panose="02040503050406030204" pitchFamily="18" charset="0"/>
                                        </a:rPr>
                                        <m:t>𝑘</m:t>
                                      </m:r>
                                      <m:r>
                                        <a:rPr lang="en-US" sz="2400" i="1">
                                          <a:latin typeface="Cambria Math" panose="02040503050406030204" pitchFamily="18" charset="0"/>
                                        </a:rPr>
                                        <m:t>)</m:t>
                                      </m:r>
                                    </m:sub>
                                    <m:sup>
                                      <m:r>
                                        <a:rPr lang="en-US" sz="2400" i="1">
                                          <a:latin typeface="Cambria Math" panose="02040503050406030204" pitchFamily="18" charset="0"/>
                                        </a:rPr>
                                        <m:t>𝑇</m:t>
                                      </m:r>
                                    </m:sup>
                                  </m:sSubSup>
                                  <m:r>
                                    <a:rPr lang="en-US" sz="2400" b="1" i="1">
                                      <a:latin typeface="Cambria Math" panose="02040503050406030204" pitchFamily="18" charset="0"/>
                                    </a:rPr>
                                    <m:t>𝑿</m:t>
                                  </m:r>
                                </m:sup>
                              </m:sSup>
                            </m:e>
                          </m:nary>
                        </m:den>
                      </m:f>
                      <m:r>
                        <a:rPr lang="en-US" sz="2400" b="0" i="1" smtClean="0">
                          <a:latin typeface="Cambria Math" panose="02040503050406030204" pitchFamily="18" charset="0"/>
                        </a:rPr>
                        <m:t>=</m:t>
                      </m:r>
                      <m:f>
                        <m:fPr>
                          <m:ctrlPr>
                            <a:rPr lang="en-US" sz="2400" i="1">
                              <a:latin typeface="Cambria Math" panose="02040503050406030204" pitchFamily="18" charset="0"/>
                            </a:rPr>
                          </m:ctrlPr>
                        </m:fPr>
                        <m:num>
                          <m:r>
                            <a:rPr lang="en-US" sz="2400" b="0" i="1" smtClean="0">
                              <a:latin typeface="Cambria Math" panose="02040503050406030204" pitchFamily="18" charset="0"/>
                            </a:rPr>
                            <m:t>1</m:t>
                          </m:r>
                        </m:num>
                        <m:den>
                          <m:r>
                            <a:rPr lang="en-US" sz="2400" i="1" smtClean="0">
                              <a:latin typeface="Cambria Math" panose="02040503050406030204" pitchFamily="18" charset="0"/>
                            </a:rPr>
                            <m:t>1</m:t>
                          </m:r>
                          <m:r>
                            <a:rPr lang="en-US" sz="2400" i="1">
                              <a:latin typeface="Cambria Math" panose="02040503050406030204" pitchFamily="18" charset="0"/>
                            </a:rPr>
                            <m:t>+</m:t>
                          </m:r>
                          <m:nary>
                            <m:naryPr>
                              <m:chr m:val="∑"/>
                              <m:limLoc m:val="subSup"/>
                              <m:ctrlPr>
                                <a:rPr lang="en-US" sz="2400" i="1">
                                  <a:latin typeface="Cambria Math" panose="02040503050406030204" pitchFamily="18" charset="0"/>
                                </a:rPr>
                              </m:ctrlPr>
                            </m:naryPr>
                            <m:sub>
                              <m:r>
                                <m:rPr>
                                  <m:brk m:alnAt="25"/>
                                </m:rPr>
                                <a:rPr lang="en-US" sz="2400" i="1">
                                  <a:latin typeface="Cambria Math" panose="02040503050406030204" pitchFamily="18" charset="0"/>
                                </a:rPr>
                                <m:t>𝑘</m:t>
                              </m:r>
                              <m:r>
                                <a:rPr lang="en-US" sz="2400" i="1">
                                  <a:latin typeface="Cambria Math" panose="02040503050406030204" pitchFamily="18" charset="0"/>
                                </a:rPr>
                                <m:t>=1</m:t>
                              </m:r>
                            </m:sub>
                            <m:sup>
                              <m:r>
                                <a:rPr lang="en-US" sz="2400" i="1">
                                  <a:latin typeface="Cambria Math" panose="02040503050406030204" pitchFamily="18" charset="0"/>
                                </a:rPr>
                                <m:t>𝐾</m:t>
                              </m:r>
                              <m:r>
                                <a:rPr lang="en-US" sz="2400" i="1">
                                  <a:latin typeface="Cambria Math" panose="02040503050406030204" pitchFamily="18" charset="0"/>
                                </a:rPr>
                                <m:t>−1</m:t>
                              </m:r>
                            </m:sup>
                            <m:e>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sSub>
                                    <m:sSubPr>
                                      <m:ctrlPr>
                                        <a:rPr lang="en-US" sz="2400" i="1">
                                          <a:latin typeface="Cambria Math" panose="02040503050406030204" pitchFamily="18" charset="0"/>
                                        </a:rPr>
                                      </m:ctrlPr>
                                    </m:sSubPr>
                                    <m:e>
                                      <m:r>
                                        <a:rPr lang="en-US" sz="2400" i="1">
                                          <a:latin typeface="Cambria Math" panose="02040503050406030204" pitchFamily="18" charset="0"/>
                                        </a:rPr>
                                        <m:t>𝑏</m:t>
                                      </m:r>
                                    </m:e>
                                    <m:sub>
                                      <m:r>
                                        <a:rPr lang="en-US" sz="2400" i="1">
                                          <a:latin typeface="Cambria Math" panose="02040503050406030204" pitchFamily="18" charset="0"/>
                                        </a:rPr>
                                        <m:t>(</m:t>
                                      </m:r>
                                      <m:r>
                                        <a:rPr lang="en-US" sz="2400" i="1">
                                          <a:latin typeface="Cambria Math" panose="02040503050406030204" pitchFamily="18" charset="0"/>
                                        </a:rPr>
                                        <m:t>𝑘</m:t>
                                      </m:r>
                                      <m:r>
                                        <a:rPr lang="en-US" sz="2400" i="1">
                                          <a:latin typeface="Cambria Math" panose="02040503050406030204" pitchFamily="18" charset="0"/>
                                        </a:rPr>
                                        <m:t>)</m:t>
                                      </m:r>
                                    </m:sub>
                                  </m:sSub>
                                  <m:r>
                                    <a:rPr lang="es-ES_tradnl" sz="2400" i="1">
                                      <a:latin typeface="Cambria Math" panose="02040503050406030204" pitchFamily="18" charset="0"/>
                                    </a:rPr>
                                    <m:t>+</m:t>
                                  </m:r>
                                  <m:sSubSup>
                                    <m:sSubSupPr>
                                      <m:ctrlPr>
                                        <a:rPr lang="es-ES_tradnl" sz="2400" i="1">
                                          <a:latin typeface="Cambria Math" panose="02040503050406030204" pitchFamily="18" charset="0"/>
                                        </a:rPr>
                                      </m:ctrlPr>
                                    </m:sSubSupPr>
                                    <m:e>
                                      <m:r>
                                        <a:rPr lang="en-US" sz="2400" b="1" i="1">
                                          <a:latin typeface="Cambria Math" panose="02040503050406030204" pitchFamily="18" charset="0"/>
                                        </a:rPr>
                                        <m:t>𝑾</m:t>
                                      </m:r>
                                    </m:e>
                                    <m:sub>
                                      <m:r>
                                        <a:rPr lang="en-US" sz="2400" i="1">
                                          <a:latin typeface="Cambria Math" panose="02040503050406030204" pitchFamily="18" charset="0"/>
                                        </a:rPr>
                                        <m:t>(</m:t>
                                      </m:r>
                                      <m:r>
                                        <a:rPr lang="en-US" sz="2400" i="1">
                                          <a:latin typeface="Cambria Math" panose="02040503050406030204" pitchFamily="18" charset="0"/>
                                        </a:rPr>
                                        <m:t>𝑘</m:t>
                                      </m:r>
                                      <m:r>
                                        <a:rPr lang="en-US" sz="2400" i="1">
                                          <a:latin typeface="Cambria Math" panose="02040503050406030204" pitchFamily="18" charset="0"/>
                                        </a:rPr>
                                        <m:t>)</m:t>
                                      </m:r>
                                    </m:sub>
                                    <m:sup>
                                      <m:r>
                                        <a:rPr lang="en-US" sz="2400" i="1">
                                          <a:latin typeface="Cambria Math" panose="02040503050406030204" pitchFamily="18" charset="0"/>
                                        </a:rPr>
                                        <m:t>𝑇</m:t>
                                      </m:r>
                                    </m:sup>
                                  </m:sSubSup>
                                  <m:r>
                                    <a:rPr lang="en-US" sz="2400" b="1" i="1">
                                      <a:latin typeface="Cambria Math" panose="02040503050406030204" pitchFamily="18" charset="0"/>
                                    </a:rPr>
                                    <m:t>𝑿</m:t>
                                  </m:r>
                                </m:sup>
                              </m:sSup>
                            </m:e>
                          </m:nary>
                        </m:den>
                      </m:f>
                    </m:oMath>
                  </m:oMathPara>
                </a14:m>
                <a:endParaRPr lang="es-ES_tradnl"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𝑦</m:t>
                          </m:r>
                          <m:r>
                            <a:rPr lang="en-US" sz="2400" b="0" i="1" smtClean="0">
                              <a:latin typeface="Cambria Math" panose="02040503050406030204" pitchFamily="18" charset="0"/>
                            </a:rPr>
                            <m:t>=</m:t>
                          </m:r>
                          <m:r>
                            <a:rPr lang="en-US" sz="2400" b="0" i="1" smtClean="0">
                              <a:latin typeface="Cambria Math" panose="02040503050406030204" pitchFamily="18" charset="0"/>
                            </a:rPr>
                            <m:t>𝑘</m:t>
                          </m:r>
                        </m:e>
                      </m:d>
                      <m:r>
                        <a:rPr lang="en-US" sz="2400" b="1" i="1" smtClean="0">
                          <a:latin typeface="Cambria Math" panose="02040503050406030204" pitchFamily="18" charset="0"/>
                        </a:rPr>
                        <m:t>𝑿</m:t>
                      </m:r>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𝑏</m:t>
                                  </m:r>
                                </m:e>
                                <m:sub>
                                  <m:r>
                                    <a:rPr lang="en-US" sz="2400" b="0" i="1" smtClean="0">
                                      <a:latin typeface="Cambria Math" panose="02040503050406030204" pitchFamily="18" charset="0"/>
                                    </a:rPr>
                                    <m:t>𝑘</m:t>
                                  </m:r>
                                </m:sub>
                              </m:sSub>
                              <m:r>
                                <a:rPr lang="es-ES_tradnl" sz="2400" i="1">
                                  <a:latin typeface="Cambria Math" panose="02040503050406030204" pitchFamily="18" charset="0"/>
                                </a:rPr>
                                <m:t>+</m:t>
                              </m:r>
                              <m:sSubSup>
                                <m:sSubSupPr>
                                  <m:ctrlPr>
                                    <a:rPr lang="es-ES_tradnl" sz="2400" i="1" smtClean="0">
                                      <a:latin typeface="Cambria Math" panose="02040503050406030204" pitchFamily="18" charset="0"/>
                                    </a:rPr>
                                  </m:ctrlPr>
                                </m:sSubSupPr>
                                <m:e>
                                  <m:r>
                                    <a:rPr lang="en-US" sz="2400" b="1" i="1" smtClean="0">
                                      <a:latin typeface="Cambria Math" panose="02040503050406030204" pitchFamily="18" charset="0"/>
                                    </a:rPr>
                                    <m:t>𝑾</m:t>
                                  </m:r>
                                </m:e>
                                <m:sub>
                                  <m:r>
                                    <a:rPr lang="en-US" sz="2400" b="0" i="1" smtClean="0">
                                      <a:latin typeface="Cambria Math" panose="02040503050406030204" pitchFamily="18" charset="0"/>
                                    </a:rPr>
                                    <m:t>𝑘</m:t>
                                  </m:r>
                                </m:sub>
                                <m:sup>
                                  <m:r>
                                    <a:rPr lang="en-US" sz="2400" b="0" i="1" smtClean="0">
                                      <a:latin typeface="Cambria Math" panose="02040503050406030204" pitchFamily="18" charset="0"/>
                                    </a:rPr>
                                    <m:t>𝑇</m:t>
                                  </m:r>
                                </m:sup>
                              </m:sSubSup>
                              <m:r>
                                <a:rPr lang="en-US" sz="2400" b="1" i="1">
                                  <a:latin typeface="Cambria Math" panose="02040503050406030204" pitchFamily="18" charset="0"/>
                                </a:rPr>
                                <m:t>𝑿</m:t>
                              </m:r>
                            </m:sup>
                          </m:sSup>
                        </m:num>
                        <m:den>
                          <m:r>
                            <a:rPr lang="en-US" sz="2400" i="1">
                              <a:latin typeface="Cambria Math" panose="02040503050406030204" pitchFamily="18" charset="0"/>
                            </a:rPr>
                            <m:t>1+</m:t>
                          </m:r>
                          <m:nary>
                            <m:naryPr>
                              <m:chr m:val="∑"/>
                              <m:limLoc m:val="subSup"/>
                              <m:ctrlPr>
                                <a:rPr lang="en-US" sz="2400" i="1">
                                  <a:latin typeface="Cambria Math" panose="02040503050406030204" pitchFamily="18" charset="0"/>
                                </a:rPr>
                              </m:ctrlPr>
                            </m:naryPr>
                            <m:sub>
                              <m:r>
                                <m:rPr>
                                  <m:brk m:alnAt="25"/>
                                </m:rPr>
                                <a:rPr lang="en-US" sz="2400" i="1">
                                  <a:latin typeface="Cambria Math" panose="02040503050406030204" pitchFamily="18" charset="0"/>
                                </a:rPr>
                                <m:t>𝑘</m:t>
                              </m:r>
                              <m:r>
                                <a:rPr lang="en-US" sz="2400" i="1">
                                  <a:latin typeface="Cambria Math" panose="02040503050406030204" pitchFamily="18" charset="0"/>
                                </a:rPr>
                                <m:t>=1</m:t>
                              </m:r>
                            </m:sub>
                            <m:sup>
                              <m:r>
                                <a:rPr lang="en-US" sz="2400" i="1">
                                  <a:latin typeface="Cambria Math" panose="02040503050406030204" pitchFamily="18" charset="0"/>
                                </a:rPr>
                                <m:t>𝐾</m:t>
                              </m:r>
                              <m:r>
                                <a:rPr lang="en-US" sz="2400" i="1">
                                  <a:latin typeface="Cambria Math" panose="02040503050406030204" pitchFamily="18" charset="0"/>
                                </a:rPr>
                                <m:t>−1</m:t>
                              </m:r>
                            </m:sup>
                            <m:e>
                              <m:sSup>
                                <m:sSupPr>
                                  <m:ctrlPr>
                                    <a:rPr lang="en-US" sz="2400" i="1">
                                      <a:latin typeface="Cambria Math" panose="02040503050406030204" pitchFamily="18" charset="0"/>
                                    </a:rPr>
                                  </m:ctrlPr>
                                </m:sSupPr>
                                <m:e>
                                  <m:r>
                                    <a:rPr lang="en-US" sz="2400" i="1">
                                      <a:latin typeface="Cambria Math" panose="02040503050406030204" pitchFamily="18" charset="0"/>
                                    </a:rPr>
                                    <m:t>𝑒</m:t>
                                  </m:r>
                                </m:e>
                                <m:sup>
                                  <m:sSub>
                                    <m:sSubPr>
                                      <m:ctrlPr>
                                        <a:rPr lang="en-US" sz="2400" i="1">
                                          <a:latin typeface="Cambria Math" panose="02040503050406030204" pitchFamily="18" charset="0"/>
                                        </a:rPr>
                                      </m:ctrlPr>
                                    </m:sSubPr>
                                    <m:e>
                                      <m:r>
                                        <a:rPr lang="en-US" sz="2400" i="1">
                                          <a:latin typeface="Cambria Math" panose="02040503050406030204" pitchFamily="18" charset="0"/>
                                        </a:rPr>
                                        <m:t>𝑏</m:t>
                                      </m:r>
                                    </m:e>
                                    <m:sub>
                                      <m:r>
                                        <a:rPr lang="en-US" sz="2400" i="1">
                                          <a:latin typeface="Cambria Math" panose="02040503050406030204" pitchFamily="18" charset="0"/>
                                        </a:rPr>
                                        <m:t>(</m:t>
                                      </m:r>
                                      <m:r>
                                        <a:rPr lang="en-US" sz="2400" i="1">
                                          <a:latin typeface="Cambria Math" panose="02040503050406030204" pitchFamily="18" charset="0"/>
                                        </a:rPr>
                                        <m:t>𝑘</m:t>
                                      </m:r>
                                      <m:r>
                                        <a:rPr lang="en-US" sz="2400" i="1">
                                          <a:latin typeface="Cambria Math" panose="02040503050406030204" pitchFamily="18" charset="0"/>
                                        </a:rPr>
                                        <m:t>)</m:t>
                                      </m:r>
                                    </m:sub>
                                  </m:sSub>
                                  <m:r>
                                    <a:rPr lang="es-ES_tradnl" sz="2400" i="1">
                                      <a:latin typeface="Cambria Math" panose="02040503050406030204" pitchFamily="18" charset="0"/>
                                    </a:rPr>
                                    <m:t>+</m:t>
                                  </m:r>
                                  <m:sSubSup>
                                    <m:sSubSupPr>
                                      <m:ctrlPr>
                                        <a:rPr lang="es-ES_tradnl" sz="2400" i="1">
                                          <a:latin typeface="Cambria Math" panose="02040503050406030204" pitchFamily="18" charset="0"/>
                                        </a:rPr>
                                      </m:ctrlPr>
                                    </m:sSubSupPr>
                                    <m:e>
                                      <m:r>
                                        <a:rPr lang="en-US" sz="2400" b="1" i="1">
                                          <a:latin typeface="Cambria Math" panose="02040503050406030204" pitchFamily="18" charset="0"/>
                                        </a:rPr>
                                        <m:t>𝑾</m:t>
                                      </m:r>
                                    </m:e>
                                    <m:sub>
                                      <m:r>
                                        <a:rPr lang="en-US" sz="2400" i="1">
                                          <a:latin typeface="Cambria Math" panose="02040503050406030204" pitchFamily="18" charset="0"/>
                                        </a:rPr>
                                        <m:t>(</m:t>
                                      </m:r>
                                      <m:r>
                                        <a:rPr lang="en-US" sz="2400" i="1">
                                          <a:latin typeface="Cambria Math" panose="02040503050406030204" pitchFamily="18" charset="0"/>
                                        </a:rPr>
                                        <m:t>𝑘</m:t>
                                      </m:r>
                                      <m:r>
                                        <a:rPr lang="en-US" sz="2400" i="1">
                                          <a:latin typeface="Cambria Math" panose="02040503050406030204" pitchFamily="18" charset="0"/>
                                        </a:rPr>
                                        <m:t>)</m:t>
                                      </m:r>
                                    </m:sub>
                                    <m:sup>
                                      <m:r>
                                        <a:rPr lang="en-US" sz="2400" i="1">
                                          <a:latin typeface="Cambria Math" panose="02040503050406030204" pitchFamily="18" charset="0"/>
                                        </a:rPr>
                                        <m:t>𝑇</m:t>
                                      </m:r>
                                    </m:sup>
                                  </m:sSubSup>
                                  <m:r>
                                    <a:rPr lang="en-US" sz="2400" b="1" i="1">
                                      <a:latin typeface="Cambria Math" panose="02040503050406030204" pitchFamily="18" charset="0"/>
                                    </a:rPr>
                                    <m:t>𝑿</m:t>
                                  </m:r>
                                </m:sup>
                              </m:sSup>
                            </m:e>
                          </m:nary>
                        </m:den>
                      </m:f>
                    </m:oMath>
                  </m:oMathPara>
                </a14:m>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691264" cy="3969785"/>
              </a:xfrm>
              <a:blipFill>
                <a:blip r:embed="rId3"/>
                <a:stretch>
                  <a:fillRect l="-830" t="-637" b="-18471"/>
                </a:stretch>
              </a:blipFill>
            </p:spPr>
            <p:txBody>
              <a:bodyPr/>
              <a:lstStyle/>
              <a:p>
                <a:r>
                  <a:rPr lang="es-ES_tradnl">
                    <a:noFill/>
                  </a:rPr>
                  <a:t> </a:t>
                </a:r>
              </a:p>
            </p:txBody>
          </p:sp>
        </mc:Fallback>
      </mc:AlternateContent>
    </p:spTree>
    <p:extLst>
      <p:ext uri="{BB962C8B-B14F-4D97-AF65-F5344CB8AC3E}">
        <p14:creationId xmlns:p14="http://schemas.microsoft.com/office/powerpoint/2010/main" val="390082657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Clasificador Bayesiano ingenuo</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08512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_tradnl" dirty="0"/>
              <a:t>Este teorema es uno de los teoremas más importantes de probabilidad, y uno que hasta el día de hoy genera divisiones en el plano filosófico por su implicancia</a:t>
            </a:r>
          </a:p>
          <a:p>
            <a:pPr marL="0" indent="0">
              <a:buNone/>
            </a:pPr>
            <a:r>
              <a:rPr lang="es-ES_tradnl" dirty="0"/>
              <a:t>Este describe la probabilidad de un evento, basado en conocimiento previo de condiciones que pueden estar relacionados con el evento. </a:t>
            </a:r>
          </a:p>
          <a:p>
            <a:pPr marL="0" indent="0">
              <a:buNone/>
            </a:pPr>
            <a:r>
              <a:rPr lang="es-ES_tradnl" i="1" dirty="0">
                <a:solidFill>
                  <a:schemeClr val="accent1"/>
                </a:solidFill>
              </a:rPr>
              <a:t>Por ejemplo, si se sabe que el riesgo de desarrollar problemas de salud aumenta con la edad, el teorema de Bayes permite evaluar con mayor precisión el riesgo para un individuo de una edad conocida condicionándolo en relación con su edad, en lugar de asumir que el individuo es típico de la población en su conjunto</a:t>
            </a:r>
            <a:r>
              <a:rPr lang="es-ES_tradnl" dirty="0">
                <a:solidFill>
                  <a:schemeClr val="accent1"/>
                </a:solidFill>
              </a:rPr>
              <a:t>.</a:t>
            </a:r>
          </a:p>
          <a:p>
            <a:pPr marL="0" indent="0">
              <a:buNone/>
            </a:pPr>
            <a:endParaRPr lang="es-ES_tradnl" sz="2400" dirty="0"/>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Tree>
    <p:extLst>
      <p:ext uri="{BB962C8B-B14F-4D97-AF65-F5344CB8AC3E}">
        <p14:creationId xmlns:p14="http://schemas.microsoft.com/office/powerpoint/2010/main" val="38348634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_tradnl" dirty="0"/>
              <a:t>Para tener un entendimiento más intuitivo de este teorema, sigamos el camino que nos guía </a:t>
            </a:r>
            <a:r>
              <a:rPr lang="es-ES_tradnl" dirty="0">
                <a:hlinkClick r:id="rId3"/>
              </a:rPr>
              <a:t>3Blue1Brown</a:t>
            </a:r>
            <a:r>
              <a:rPr lang="es-ES_tradnl" dirty="0"/>
              <a:t>, veamos a Esteban:</a:t>
            </a:r>
          </a:p>
          <a:p>
            <a:pPr marL="0" indent="0">
              <a:buNone/>
            </a:pPr>
            <a:r>
              <a:rPr lang="es-ES_tradnl" i="1" dirty="0">
                <a:solidFill>
                  <a:schemeClr val="accent6"/>
                </a:solidFill>
              </a:rPr>
              <a:t>Esteban es muy tímido y retraído, invariablemente servicial, pero con muy poco interés en las personas o en el mundo de la realidad. Tranquilo y ordenada, necesita orden y estructura, y pasión por los detalles.</a:t>
            </a:r>
          </a:p>
          <a:p>
            <a:pPr marL="0" indent="0">
              <a:buNone/>
            </a:pPr>
            <a:r>
              <a:rPr lang="es-ES_tradnl" dirty="0"/>
              <a:t>¿Cuál de las siguientes opciones te parece más probable (Esteban es de EEUU)?</a:t>
            </a:r>
          </a:p>
          <a:p>
            <a:r>
              <a:rPr lang="es-ES_tradnl" dirty="0"/>
              <a:t>Esteban es bibliotecario</a:t>
            </a:r>
          </a:p>
          <a:p>
            <a:r>
              <a:rPr lang="es-ES_tradnl" dirty="0"/>
              <a:t>Esteban es agricultor</a:t>
            </a:r>
          </a:p>
          <a:p>
            <a:pPr marL="0" indent="0">
              <a:buNone/>
            </a:pPr>
            <a:endParaRPr lang="es-ES_tradnl" sz="2400" dirty="0"/>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Tree>
    <p:extLst>
      <p:ext uri="{BB962C8B-B14F-4D97-AF65-F5344CB8AC3E}">
        <p14:creationId xmlns:p14="http://schemas.microsoft.com/office/powerpoint/2010/main" val="26767545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_tradnl" dirty="0"/>
              <a:t>Este ejercicio es de un trabajo de </a:t>
            </a:r>
            <a:r>
              <a:rPr lang="es-ES" dirty="0"/>
              <a:t>Daniel Kahneman y Emos </a:t>
            </a:r>
            <a:r>
              <a:rPr lang="es-ES" dirty="0" err="1"/>
              <a:t>Tversky</a:t>
            </a:r>
            <a:r>
              <a:rPr lang="es-ES" dirty="0"/>
              <a:t> sobre juicios humanos el cual valió un premio Nobel en Economía. </a:t>
            </a:r>
          </a:p>
          <a:p>
            <a:pPr marL="0" indent="0">
              <a:buNone/>
            </a:pPr>
            <a:r>
              <a:rPr lang="es-ES" dirty="0"/>
              <a:t>Los autores concluyen que la elección de las personas es </a:t>
            </a:r>
            <a:r>
              <a:rPr lang="es-ES" b="1" dirty="0">
                <a:solidFill>
                  <a:srgbClr val="C00000"/>
                </a:solidFill>
              </a:rPr>
              <a:t>irracional</a:t>
            </a:r>
            <a:r>
              <a:rPr lang="es-ES" dirty="0"/>
              <a:t>, y no es dado por nuestro sesgo sobre personalidades de agricultores o bibliotecarios, sino que casi nadie piensa en incorporar información de proporción entre agricultores y bibliotecarios. </a:t>
            </a:r>
          </a:p>
          <a:p>
            <a:pPr marL="0" indent="0">
              <a:buNone/>
            </a:pPr>
            <a:endParaRPr lang="es-ES_tradnl" sz="2400" dirty="0"/>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Tree>
    <p:extLst>
      <p:ext uri="{BB962C8B-B14F-4D97-AF65-F5344CB8AC3E}">
        <p14:creationId xmlns:p14="http://schemas.microsoft.com/office/powerpoint/2010/main" val="1765727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55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 dirty="0"/>
              <a:t>Según Kahneman y </a:t>
            </a:r>
            <a:r>
              <a:rPr lang="es-ES" dirty="0" err="1"/>
              <a:t>Tversky</a:t>
            </a:r>
            <a:r>
              <a:rPr lang="es-ES" dirty="0"/>
              <a:t>, hay 20 agricultores por cada bibliotecario.</a:t>
            </a:r>
            <a:endParaRPr lang="es-ES_tradnl" dirty="0"/>
          </a:p>
          <a:p>
            <a:pPr marL="0" indent="0">
              <a:buNone/>
            </a:pPr>
            <a:endParaRPr lang="es-ES_tradnl" sz="2400" dirty="0"/>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pic>
        <p:nvPicPr>
          <p:cNvPr id="8" name="Graphic 7" descr="Farmer female with solid fill">
            <a:extLst>
              <a:ext uri="{FF2B5EF4-FFF2-40B4-BE49-F238E27FC236}">
                <a16:creationId xmlns:a16="http://schemas.microsoft.com/office/drawing/2014/main" id="{C3607D51-1452-36C9-7887-DEF796EEA54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61844" y="2762472"/>
            <a:ext cx="668312" cy="668312"/>
          </a:xfrm>
          <a:prstGeom prst="rect">
            <a:avLst/>
          </a:prstGeom>
        </p:spPr>
      </p:pic>
      <p:pic>
        <p:nvPicPr>
          <p:cNvPr id="10" name="Graphic 9" descr="School boy with solid fill">
            <a:extLst>
              <a:ext uri="{FF2B5EF4-FFF2-40B4-BE49-F238E27FC236}">
                <a16:creationId xmlns:a16="http://schemas.microsoft.com/office/drawing/2014/main" id="{0DBD48CD-BB56-9F60-AAFA-C096C2131F2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476160" y="2762472"/>
            <a:ext cx="668312" cy="668312"/>
          </a:xfrm>
          <a:prstGeom prst="rect">
            <a:avLst/>
          </a:prstGeom>
        </p:spPr>
      </p:pic>
      <p:pic>
        <p:nvPicPr>
          <p:cNvPr id="11" name="Graphic 10" descr="Farmer female with solid fill">
            <a:extLst>
              <a:ext uri="{FF2B5EF4-FFF2-40B4-BE49-F238E27FC236}">
                <a16:creationId xmlns:a16="http://schemas.microsoft.com/office/drawing/2014/main" id="{071267C0-F218-0D01-A616-7E6CAEA931F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23844" y="2762472"/>
            <a:ext cx="668312" cy="668312"/>
          </a:xfrm>
          <a:prstGeom prst="rect">
            <a:avLst/>
          </a:prstGeom>
        </p:spPr>
      </p:pic>
      <p:pic>
        <p:nvPicPr>
          <p:cNvPr id="12" name="Graphic 11" descr="Farmer female with solid fill">
            <a:extLst>
              <a:ext uri="{FF2B5EF4-FFF2-40B4-BE49-F238E27FC236}">
                <a16:creationId xmlns:a16="http://schemas.microsoft.com/office/drawing/2014/main" id="{78AABC59-CE37-FB39-D383-1E06FA52B0A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58950" y="2762472"/>
            <a:ext cx="668312" cy="668312"/>
          </a:xfrm>
          <a:prstGeom prst="rect">
            <a:avLst/>
          </a:prstGeom>
        </p:spPr>
      </p:pic>
      <p:pic>
        <p:nvPicPr>
          <p:cNvPr id="13" name="Graphic 12" descr="Farmer female with solid fill">
            <a:extLst>
              <a:ext uri="{FF2B5EF4-FFF2-40B4-BE49-F238E27FC236}">
                <a16:creationId xmlns:a16="http://schemas.microsoft.com/office/drawing/2014/main" id="{64E6A5AD-A1FD-E51E-1766-4E2F65B4394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20950" y="2762472"/>
            <a:ext cx="668312" cy="668312"/>
          </a:xfrm>
          <a:prstGeom prst="rect">
            <a:avLst/>
          </a:prstGeom>
        </p:spPr>
      </p:pic>
      <p:pic>
        <p:nvPicPr>
          <p:cNvPr id="14" name="Graphic 13" descr="Farmer female with solid fill">
            <a:extLst>
              <a:ext uri="{FF2B5EF4-FFF2-40B4-BE49-F238E27FC236}">
                <a16:creationId xmlns:a16="http://schemas.microsoft.com/office/drawing/2014/main" id="{3A27BA35-B9EF-D960-D369-E7E344A0BA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82950" y="2762472"/>
            <a:ext cx="668312" cy="668312"/>
          </a:xfrm>
          <a:prstGeom prst="rect">
            <a:avLst/>
          </a:prstGeom>
        </p:spPr>
      </p:pic>
      <p:pic>
        <p:nvPicPr>
          <p:cNvPr id="15" name="Graphic 14" descr="Farmer female with solid fill">
            <a:extLst>
              <a:ext uri="{FF2B5EF4-FFF2-40B4-BE49-F238E27FC236}">
                <a16:creationId xmlns:a16="http://schemas.microsoft.com/office/drawing/2014/main" id="{870EAA8A-02D8-B55C-2F26-3EBD9A48445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61844" y="3596614"/>
            <a:ext cx="668312" cy="668312"/>
          </a:xfrm>
          <a:prstGeom prst="rect">
            <a:avLst/>
          </a:prstGeom>
        </p:spPr>
      </p:pic>
      <p:pic>
        <p:nvPicPr>
          <p:cNvPr id="16" name="Graphic 15" descr="Farmer female with solid fill">
            <a:extLst>
              <a:ext uri="{FF2B5EF4-FFF2-40B4-BE49-F238E27FC236}">
                <a16:creationId xmlns:a16="http://schemas.microsoft.com/office/drawing/2014/main" id="{86D35966-8DA4-B9EB-E59A-2C1B0960ED7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23844" y="3596614"/>
            <a:ext cx="668312" cy="668312"/>
          </a:xfrm>
          <a:prstGeom prst="rect">
            <a:avLst/>
          </a:prstGeom>
        </p:spPr>
      </p:pic>
      <p:pic>
        <p:nvPicPr>
          <p:cNvPr id="17" name="Graphic 16" descr="Farmer female with solid fill">
            <a:extLst>
              <a:ext uri="{FF2B5EF4-FFF2-40B4-BE49-F238E27FC236}">
                <a16:creationId xmlns:a16="http://schemas.microsoft.com/office/drawing/2014/main" id="{21B7D3E5-C4C7-F8E2-8213-1FB33496740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58950" y="3596614"/>
            <a:ext cx="668312" cy="668312"/>
          </a:xfrm>
          <a:prstGeom prst="rect">
            <a:avLst/>
          </a:prstGeom>
        </p:spPr>
      </p:pic>
      <p:pic>
        <p:nvPicPr>
          <p:cNvPr id="18" name="Graphic 17" descr="Farmer female with solid fill">
            <a:extLst>
              <a:ext uri="{FF2B5EF4-FFF2-40B4-BE49-F238E27FC236}">
                <a16:creationId xmlns:a16="http://schemas.microsoft.com/office/drawing/2014/main" id="{C62677FE-D939-06AC-7811-1814C7D119D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20950" y="3596614"/>
            <a:ext cx="668312" cy="668312"/>
          </a:xfrm>
          <a:prstGeom prst="rect">
            <a:avLst/>
          </a:prstGeom>
        </p:spPr>
      </p:pic>
      <p:pic>
        <p:nvPicPr>
          <p:cNvPr id="19" name="Graphic 18" descr="Farmer female with solid fill">
            <a:extLst>
              <a:ext uri="{FF2B5EF4-FFF2-40B4-BE49-F238E27FC236}">
                <a16:creationId xmlns:a16="http://schemas.microsoft.com/office/drawing/2014/main" id="{6F8D8EFA-E363-A74E-FB69-46C346703F0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82950" y="3596614"/>
            <a:ext cx="668312" cy="668312"/>
          </a:xfrm>
          <a:prstGeom prst="rect">
            <a:avLst/>
          </a:prstGeom>
        </p:spPr>
      </p:pic>
      <p:pic>
        <p:nvPicPr>
          <p:cNvPr id="20" name="Graphic 19" descr="Farmer female with solid fill">
            <a:extLst>
              <a:ext uri="{FF2B5EF4-FFF2-40B4-BE49-F238E27FC236}">
                <a16:creationId xmlns:a16="http://schemas.microsoft.com/office/drawing/2014/main" id="{6CD6036C-7C83-8F87-5CDC-8C1BDC91A3A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61844" y="4433450"/>
            <a:ext cx="668312" cy="668312"/>
          </a:xfrm>
          <a:prstGeom prst="rect">
            <a:avLst/>
          </a:prstGeom>
        </p:spPr>
      </p:pic>
      <p:pic>
        <p:nvPicPr>
          <p:cNvPr id="21" name="Graphic 20" descr="Farmer female with solid fill">
            <a:extLst>
              <a:ext uri="{FF2B5EF4-FFF2-40B4-BE49-F238E27FC236}">
                <a16:creationId xmlns:a16="http://schemas.microsoft.com/office/drawing/2014/main" id="{3983C1FD-C29A-C1D7-2062-FDBD716895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23844" y="4433450"/>
            <a:ext cx="668312" cy="668312"/>
          </a:xfrm>
          <a:prstGeom prst="rect">
            <a:avLst/>
          </a:prstGeom>
        </p:spPr>
      </p:pic>
      <p:pic>
        <p:nvPicPr>
          <p:cNvPr id="22" name="Graphic 21" descr="Farmer female with solid fill">
            <a:extLst>
              <a:ext uri="{FF2B5EF4-FFF2-40B4-BE49-F238E27FC236}">
                <a16:creationId xmlns:a16="http://schemas.microsoft.com/office/drawing/2014/main" id="{528F593E-6E07-3B9B-DE38-C18E70884DF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58950" y="4433450"/>
            <a:ext cx="668312" cy="668312"/>
          </a:xfrm>
          <a:prstGeom prst="rect">
            <a:avLst/>
          </a:prstGeom>
        </p:spPr>
      </p:pic>
      <p:pic>
        <p:nvPicPr>
          <p:cNvPr id="23" name="Graphic 22" descr="Farmer female with solid fill">
            <a:extLst>
              <a:ext uri="{FF2B5EF4-FFF2-40B4-BE49-F238E27FC236}">
                <a16:creationId xmlns:a16="http://schemas.microsoft.com/office/drawing/2014/main" id="{51DF363B-5C4E-75BA-B051-C16F9E4BD6B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20950" y="4433450"/>
            <a:ext cx="668312" cy="668312"/>
          </a:xfrm>
          <a:prstGeom prst="rect">
            <a:avLst/>
          </a:prstGeom>
        </p:spPr>
      </p:pic>
      <p:pic>
        <p:nvPicPr>
          <p:cNvPr id="24" name="Graphic 23" descr="Farmer female with solid fill">
            <a:extLst>
              <a:ext uri="{FF2B5EF4-FFF2-40B4-BE49-F238E27FC236}">
                <a16:creationId xmlns:a16="http://schemas.microsoft.com/office/drawing/2014/main" id="{97915E04-56A1-F5A2-FC50-1F921324D03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82950" y="4433450"/>
            <a:ext cx="668312" cy="668312"/>
          </a:xfrm>
          <a:prstGeom prst="rect">
            <a:avLst/>
          </a:prstGeom>
        </p:spPr>
      </p:pic>
      <p:pic>
        <p:nvPicPr>
          <p:cNvPr id="25" name="Graphic 24" descr="Farmer female with solid fill">
            <a:extLst>
              <a:ext uri="{FF2B5EF4-FFF2-40B4-BE49-F238E27FC236}">
                <a16:creationId xmlns:a16="http://schemas.microsoft.com/office/drawing/2014/main" id="{CABCCC25-AC8C-FDBF-9C10-E08CB8A4D0F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61844" y="5267592"/>
            <a:ext cx="668312" cy="668312"/>
          </a:xfrm>
          <a:prstGeom prst="rect">
            <a:avLst/>
          </a:prstGeom>
        </p:spPr>
      </p:pic>
      <p:pic>
        <p:nvPicPr>
          <p:cNvPr id="26" name="Graphic 25" descr="Farmer female with solid fill">
            <a:extLst>
              <a:ext uri="{FF2B5EF4-FFF2-40B4-BE49-F238E27FC236}">
                <a16:creationId xmlns:a16="http://schemas.microsoft.com/office/drawing/2014/main" id="{111015A6-2189-F508-6D67-BADBBC42DBC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23844" y="5267592"/>
            <a:ext cx="668312" cy="668312"/>
          </a:xfrm>
          <a:prstGeom prst="rect">
            <a:avLst/>
          </a:prstGeom>
        </p:spPr>
      </p:pic>
      <p:pic>
        <p:nvPicPr>
          <p:cNvPr id="27" name="Graphic 26" descr="Farmer female with solid fill">
            <a:extLst>
              <a:ext uri="{FF2B5EF4-FFF2-40B4-BE49-F238E27FC236}">
                <a16:creationId xmlns:a16="http://schemas.microsoft.com/office/drawing/2014/main" id="{6B0FB902-6A16-1D64-69EA-AE3A5CC3C7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58950" y="5267592"/>
            <a:ext cx="668312" cy="668312"/>
          </a:xfrm>
          <a:prstGeom prst="rect">
            <a:avLst/>
          </a:prstGeom>
        </p:spPr>
      </p:pic>
      <p:pic>
        <p:nvPicPr>
          <p:cNvPr id="28" name="Graphic 27" descr="Farmer female with solid fill">
            <a:extLst>
              <a:ext uri="{FF2B5EF4-FFF2-40B4-BE49-F238E27FC236}">
                <a16:creationId xmlns:a16="http://schemas.microsoft.com/office/drawing/2014/main" id="{C2A950A2-C339-1E30-CD55-5D155E26D0C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20950" y="5267592"/>
            <a:ext cx="668312" cy="668312"/>
          </a:xfrm>
          <a:prstGeom prst="rect">
            <a:avLst/>
          </a:prstGeom>
        </p:spPr>
      </p:pic>
      <p:pic>
        <p:nvPicPr>
          <p:cNvPr id="29" name="Graphic 28" descr="Farmer female with solid fill">
            <a:extLst>
              <a:ext uri="{FF2B5EF4-FFF2-40B4-BE49-F238E27FC236}">
                <a16:creationId xmlns:a16="http://schemas.microsoft.com/office/drawing/2014/main" id="{A30A288B-6D55-E8DD-9948-296A05BAA42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82950" y="5267592"/>
            <a:ext cx="668312" cy="668312"/>
          </a:xfrm>
          <a:prstGeom prst="rect">
            <a:avLst/>
          </a:prstGeom>
        </p:spPr>
      </p:pic>
    </p:spTree>
    <p:extLst>
      <p:ext uri="{BB962C8B-B14F-4D97-AF65-F5344CB8AC3E}">
        <p14:creationId xmlns:p14="http://schemas.microsoft.com/office/powerpoint/2010/main" val="203794572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56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_tradnl" dirty="0"/>
              <a:t>Si se piensa hacer la estimación, hay una forma sencilla de pensar esto, que implica el razonamiento esencial detrás del teorema de Bayes.</a:t>
            </a:r>
          </a:p>
          <a:p>
            <a:pPr marL="0" indent="0">
              <a:buNone/>
            </a:pPr>
            <a:r>
              <a:rPr lang="es-ES_tradnl" dirty="0"/>
              <a:t>Podemos pensar en una muestra representativa de agricultores y bibliotecarios (200 y 10).</a:t>
            </a:r>
          </a:p>
          <a:p>
            <a:pPr marL="0" indent="0">
              <a:buNone/>
            </a:pPr>
            <a:r>
              <a:rPr lang="es-ES_tradnl" dirty="0"/>
              <a:t>Luego, cuando leemos la descripción de </a:t>
            </a:r>
            <a:r>
              <a:rPr lang="es-ES_tradnl" i="1" dirty="0">
                <a:solidFill>
                  <a:schemeClr val="accent6">
                    <a:lumMod val="60000"/>
                    <a:lumOff val="40000"/>
                  </a:schemeClr>
                </a:solidFill>
              </a:rPr>
              <a:t>tranquilo y ordenado</a:t>
            </a:r>
            <a:r>
              <a:rPr lang="es-ES_tradnl" dirty="0"/>
              <a:t>, suponemos intuitivamente que el 40% de los bibliotecarios tendrían en esa descripción y que el 10% de los agricultores también.</a:t>
            </a:r>
          </a:p>
          <a:p>
            <a:pPr marL="0" indent="0">
              <a:buNone/>
            </a:pPr>
            <a:endParaRPr lang="es-ES_tradnl" sz="2400" dirty="0"/>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Tree>
    <p:extLst>
      <p:ext uri="{BB962C8B-B14F-4D97-AF65-F5344CB8AC3E}">
        <p14:creationId xmlns:p14="http://schemas.microsoft.com/office/powerpoint/2010/main" val="176687372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57</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pic>
        <p:nvPicPr>
          <p:cNvPr id="12" name="Picture 11">
            <a:extLst>
              <a:ext uri="{FF2B5EF4-FFF2-40B4-BE49-F238E27FC236}">
                <a16:creationId xmlns:a16="http://schemas.microsoft.com/office/drawing/2014/main" id="{B7394961-F964-6D2C-BF76-14CDF338BBFD}"/>
              </a:ext>
            </a:extLst>
          </p:cNvPr>
          <p:cNvPicPr>
            <a:picLocks noChangeAspect="1"/>
          </p:cNvPicPr>
          <p:nvPr/>
        </p:nvPicPr>
        <p:blipFill>
          <a:blip r:embed="rId3"/>
          <a:stretch>
            <a:fillRect/>
          </a:stretch>
        </p:blipFill>
        <p:spPr>
          <a:xfrm>
            <a:off x="4062201" y="2250681"/>
            <a:ext cx="6505317" cy="3685223"/>
          </a:xfrm>
          <a:prstGeom prst="rect">
            <a:avLst/>
          </a:prstGeom>
        </p:spPr>
      </p:pic>
      <p:sp>
        <p:nvSpPr>
          <p:cNvPr id="13" name="Right Brace 12">
            <a:extLst>
              <a:ext uri="{FF2B5EF4-FFF2-40B4-BE49-F238E27FC236}">
                <a16:creationId xmlns:a16="http://schemas.microsoft.com/office/drawing/2014/main" id="{265B1978-4F49-0933-3F86-C0EE04316E8E}"/>
              </a:ext>
            </a:extLst>
          </p:cNvPr>
          <p:cNvSpPr/>
          <p:nvPr/>
        </p:nvSpPr>
        <p:spPr>
          <a:xfrm rot="16200000">
            <a:off x="7388663" y="-933087"/>
            <a:ext cx="226881" cy="6130832"/>
          </a:xfrm>
          <a:prstGeom prst="rightBrace">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4" name="Right Brace 13">
            <a:extLst>
              <a:ext uri="{FF2B5EF4-FFF2-40B4-BE49-F238E27FC236}">
                <a16:creationId xmlns:a16="http://schemas.microsoft.com/office/drawing/2014/main" id="{ABFC3324-3185-F34F-EB31-E8E79F4B8938}"/>
              </a:ext>
            </a:extLst>
          </p:cNvPr>
          <p:cNvSpPr/>
          <p:nvPr/>
        </p:nvSpPr>
        <p:spPr>
          <a:xfrm rot="10800000">
            <a:off x="3883461" y="2268658"/>
            <a:ext cx="178737" cy="3667246"/>
          </a:xfrm>
          <a:prstGeom prst="rightBrace">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5" name="TextBox 14">
            <a:extLst>
              <a:ext uri="{FF2B5EF4-FFF2-40B4-BE49-F238E27FC236}">
                <a16:creationId xmlns:a16="http://schemas.microsoft.com/office/drawing/2014/main" id="{1A41112A-A22C-3617-3FD4-743EBE72968A}"/>
              </a:ext>
            </a:extLst>
          </p:cNvPr>
          <p:cNvSpPr txBox="1"/>
          <p:nvPr/>
        </p:nvSpPr>
        <p:spPr>
          <a:xfrm>
            <a:off x="3464755" y="3908626"/>
            <a:ext cx="418704" cy="369332"/>
          </a:xfrm>
          <a:prstGeom prst="rect">
            <a:avLst/>
          </a:prstGeom>
          <a:noFill/>
        </p:spPr>
        <p:txBody>
          <a:bodyPr wrap="none" rtlCol="0">
            <a:spAutoFit/>
          </a:bodyPr>
          <a:lstStyle/>
          <a:p>
            <a:r>
              <a:rPr lang="es-ES_tradnl" dirty="0"/>
              <a:t>10</a:t>
            </a:r>
          </a:p>
        </p:txBody>
      </p:sp>
      <p:sp>
        <p:nvSpPr>
          <p:cNvPr id="16" name="TextBox 15">
            <a:extLst>
              <a:ext uri="{FF2B5EF4-FFF2-40B4-BE49-F238E27FC236}">
                <a16:creationId xmlns:a16="http://schemas.microsoft.com/office/drawing/2014/main" id="{15D21948-54C6-BDCE-D8CA-827B50C17739}"/>
              </a:ext>
            </a:extLst>
          </p:cNvPr>
          <p:cNvSpPr txBox="1"/>
          <p:nvPr/>
        </p:nvSpPr>
        <p:spPr>
          <a:xfrm>
            <a:off x="7234241" y="1689073"/>
            <a:ext cx="535724" cy="369332"/>
          </a:xfrm>
          <a:prstGeom prst="rect">
            <a:avLst/>
          </a:prstGeom>
          <a:noFill/>
        </p:spPr>
        <p:txBody>
          <a:bodyPr wrap="none" rtlCol="0">
            <a:spAutoFit/>
          </a:bodyPr>
          <a:lstStyle/>
          <a:p>
            <a:r>
              <a:rPr lang="es-ES_tradnl" dirty="0"/>
              <a:t>200</a:t>
            </a:r>
          </a:p>
        </p:txBody>
      </p:sp>
    </p:spTree>
    <p:extLst>
      <p:ext uri="{BB962C8B-B14F-4D97-AF65-F5344CB8AC3E}">
        <p14:creationId xmlns:p14="http://schemas.microsoft.com/office/powerpoint/2010/main" val="27197417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58</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pic>
        <p:nvPicPr>
          <p:cNvPr id="12" name="Picture 11">
            <a:extLst>
              <a:ext uri="{FF2B5EF4-FFF2-40B4-BE49-F238E27FC236}">
                <a16:creationId xmlns:a16="http://schemas.microsoft.com/office/drawing/2014/main" id="{B7394961-F964-6D2C-BF76-14CDF338BBFD}"/>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5195" b="10705"/>
          <a:stretch/>
        </p:blipFill>
        <p:spPr>
          <a:xfrm>
            <a:off x="4400120" y="2250681"/>
            <a:ext cx="6167398" cy="3290721"/>
          </a:xfrm>
          <a:prstGeom prst="rect">
            <a:avLst/>
          </a:prstGeom>
        </p:spPr>
      </p:pic>
      <p:pic>
        <p:nvPicPr>
          <p:cNvPr id="4" name="Picture 3">
            <a:extLst>
              <a:ext uri="{FF2B5EF4-FFF2-40B4-BE49-F238E27FC236}">
                <a16:creationId xmlns:a16="http://schemas.microsoft.com/office/drawing/2014/main" id="{E15C25A4-C5DC-3767-1F58-8E2B382F5323}"/>
              </a:ext>
            </a:extLst>
          </p:cNvPr>
          <p:cNvPicPr>
            <a:picLocks noChangeAspect="1"/>
          </p:cNvPicPr>
          <p:nvPr/>
        </p:nvPicPr>
        <p:blipFill rotWithShape="1">
          <a:blip r:embed="rId5"/>
          <a:srcRect t="59818" r="94805"/>
          <a:stretch/>
        </p:blipFill>
        <p:spPr>
          <a:xfrm>
            <a:off x="4062201" y="4455122"/>
            <a:ext cx="337915" cy="1480782"/>
          </a:xfrm>
          <a:prstGeom prst="rect">
            <a:avLst/>
          </a:prstGeom>
        </p:spPr>
      </p:pic>
      <p:pic>
        <p:nvPicPr>
          <p:cNvPr id="7" name="Picture 6">
            <a:extLst>
              <a:ext uri="{FF2B5EF4-FFF2-40B4-BE49-F238E27FC236}">
                <a16:creationId xmlns:a16="http://schemas.microsoft.com/office/drawing/2014/main" id="{44DBC33D-B37E-B771-6BAC-CC057A032E5E}"/>
              </a:ext>
            </a:extLst>
          </p:cNvPr>
          <p:cNvPicPr>
            <a:picLocks noChangeAspect="1"/>
          </p:cNvPicPr>
          <p:nvPr/>
        </p:nvPicPr>
        <p:blipFill rotWithShape="1">
          <a:blip r:embed="rId5"/>
          <a:srcRect l="5195" t="89295"/>
          <a:stretch/>
        </p:blipFill>
        <p:spPr>
          <a:xfrm>
            <a:off x="4400120" y="5541402"/>
            <a:ext cx="6167398" cy="394501"/>
          </a:xfrm>
          <a:prstGeom prst="rect">
            <a:avLst/>
          </a:prstGeom>
        </p:spPr>
      </p:pic>
      <p:pic>
        <p:nvPicPr>
          <p:cNvPr id="8" name="Picture 7">
            <a:extLst>
              <a:ext uri="{FF2B5EF4-FFF2-40B4-BE49-F238E27FC236}">
                <a16:creationId xmlns:a16="http://schemas.microsoft.com/office/drawing/2014/main" id="{9ABCBC9F-9CAE-D19A-771F-A02A2614C206}"/>
              </a:ext>
            </a:extLst>
          </p:cNvPr>
          <p:cNvPicPr>
            <a:picLocks noChangeAspect="1"/>
          </p:cNvPicPr>
          <p:nvPr/>
        </p:nvPicPr>
        <p:blipFill rotWithShape="1">
          <a:blip r:embed="rId3">
            <a:extLst>
              <a:ext uri="{BEBA8EAE-BF5A-486C-A8C5-ECC9F3942E4B}">
                <a14:imgProps xmlns:a14="http://schemas.microsoft.com/office/drawing/2010/main">
                  <a14:imgLayer r:embed="rId6">
                    <a14:imgEffect>
                      <a14:saturation sat="0"/>
                    </a14:imgEffect>
                  </a14:imgLayer>
                </a14:imgProps>
              </a:ext>
            </a:extLst>
          </a:blip>
          <a:srcRect r="94805" b="40181"/>
          <a:stretch/>
        </p:blipFill>
        <p:spPr>
          <a:xfrm>
            <a:off x="4062201" y="2250681"/>
            <a:ext cx="337915" cy="2204440"/>
          </a:xfrm>
          <a:prstGeom prst="rect">
            <a:avLst/>
          </a:prstGeom>
        </p:spPr>
      </p:pic>
      <p:sp>
        <p:nvSpPr>
          <p:cNvPr id="9" name="Right Brace 8">
            <a:extLst>
              <a:ext uri="{FF2B5EF4-FFF2-40B4-BE49-F238E27FC236}">
                <a16:creationId xmlns:a16="http://schemas.microsoft.com/office/drawing/2014/main" id="{5FAA4EAA-D21F-D9F5-59D4-F22A228551F0}"/>
              </a:ext>
            </a:extLst>
          </p:cNvPr>
          <p:cNvSpPr/>
          <p:nvPr/>
        </p:nvSpPr>
        <p:spPr>
          <a:xfrm rot="10800000">
            <a:off x="3883459" y="4455119"/>
            <a:ext cx="178737" cy="1480783"/>
          </a:xfrm>
          <a:prstGeom prst="rightBrace">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0" name="TextBox 9">
            <a:extLst>
              <a:ext uri="{FF2B5EF4-FFF2-40B4-BE49-F238E27FC236}">
                <a16:creationId xmlns:a16="http://schemas.microsoft.com/office/drawing/2014/main" id="{5FC67EAC-C5B2-477C-D622-73FCAAD97D93}"/>
              </a:ext>
            </a:extLst>
          </p:cNvPr>
          <p:cNvSpPr txBox="1"/>
          <p:nvPr/>
        </p:nvSpPr>
        <p:spPr>
          <a:xfrm>
            <a:off x="3290853" y="4992010"/>
            <a:ext cx="609462" cy="369332"/>
          </a:xfrm>
          <a:prstGeom prst="rect">
            <a:avLst/>
          </a:prstGeom>
          <a:noFill/>
        </p:spPr>
        <p:txBody>
          <a:bodyPr wrap="none" rtlCol="0">
            <a:spAutoFit/>
          </a:bodyPr>
          <a:lstStyle/>
          <a:p>
            <a:r>
              <a:rPr lang="es-ES_tradnl" dirty="0"/>
              <a:t>40%</a:t>
            </a:r>
          </a:p>
        </p:txBody>
      </p:sp>
      <p:sp>
        <p:nvSpPr>
          <p:cNvPr id="11" name="Right Brace 10">
            <a:extLst>
              <a:ext uri="{FF2B5EF4-FFF2-40B4-BE49-F238E27FC236}">
                <a16:creationId xmlns:a16="http://schemas.microsoft.com/office/drawing/2014/main" id="{036D7DAE-1B7B-BF33-1595-95177F21671F}"/>
              </a:ext>
            </a:extLst>
          </p:cNvPr>
          <p:cNvSpPr/>
          <p:nvPr/>
        </p:nvSpPr>
        <p:spPr>
          <a:xfrm>
            <a:off x="10567518" y="5541401"/>
            <a:ext cx="151590" cy="394501"/>
          </a:xfrm>
          <a:prstGeom prst="rightBrace">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7" name="TextBox 16">
            <a:extLst>
              <a:ext uri="{FF2B5EF4-FFF2-40B4-BE49-F238E27FC236}">
                <a16:creationId xmlns:a16="http://schemas.microsoft.com/office/drawing/2014/main" id="{30DF1A96-BB85-7FFD-6471-668F8F2A2106}"/>
              </a:ext>
            </a:extLst>
          </p:cNvPr>
          <p:cNvSpPr txBox="1"/>
          <p:nvPr/>
        </p:nvSpPr>
        <p:spPr>
          <a:xfrm>
            <a:off x="10645432" y="5527648"/>
            <a:ext cx="609462" cy="369332"/>
          </a:xfrm>
          <a:prstGeom prst="rect">
            <a:avLst/>
          </a:prstGeom>
          <a:noFill/>
        </p:spPr>
        <p:txBody>
          <a:bodyPr wrap="none" rtlCol="0">
            <a:spAutoFit/>
          </a:bodyPr>
          <a:lstStyle/>
          <a:p>
            <a:r>
              <a:rPr lang="es-ES_tradnl" dirty="0"/>
              <a:t>10%</a:t>
            </a:r>
          </a:p>
        </p:txBody>
      </p:sp>
    </p:spTree>
    <p:extLst>
      <p:ext uri="{BB962C8B-B14F-4D97-AF65-F5344CB8AC3E}">
        <p14:creationId xmlns:p14="http://schemas.microsoft.com/office/powerpoint/2010/main" val="74567792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59</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pic>
        <p:nvPicPr>
          <p:cNvPr id="12" name="Picture 11">
            <a:extLst>
              <a:ext uri="{FF2B5EF4-FFF2-40B4-BE49-F238E27FC236}">
                <a16:creationId xmlns:a16="http://schemas.microsoft.com/office/drawing/2014/main" id="{B7394961-F964-6D2C-BF76-14CDF338BBFD}"/>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5195" b="10705"/>
          <a:stretch/>
        </p:blipFill>
        <p:spPr>
          <a:xfrm>
            <a:off x="4400120" y="2250681"/>
            <a:ext cx="6167398" cy="3290721"/>
          </a:xfrm>
          <a:prstGeom prst="rect">
            <a:avLst/>
          </a:prstGeom>
        </p:spPr>
      </p:pic>
      <p:pic>
        <p:nvPicPr>
          <p:cNvPr id="4" name="Picture 3">
            <a:extLst>
              <a:ext uri="{FF2B5EF4-FFF2-40B4-BE49-F238E27FC236}">
                <a16:creationId xmlns:a16="http://schemas.microsoft.com/office/drawing/2014/main" id="{E15C25A4-C5DC-3767-1F58-8E2B382F5323}"/>
              </a:ext>
            </a:extLst>
          </p:cNvPr>
          <p:cNvPicPr>
            <a:picLocks noChangeAspect="1"/>
          </p:cNvPicPr>
          <p:nvPr/>
        </p:nvPicPr>
        <p:blipFill rotWithShape="1">
          <a:blip r:embed="rId5"/>
          <a:srcRect t="50117" r="94805"/>
          <a:stretch/>
        </p:blipFill>
        <p:spPr>
          <a:xfrm>
            <a:off x="4062201" y="4097612"/>
            <a:ext cx="337919" cy="1838292"/>
          </a:xfrm>
          <a:prstGeom prst="rect">
            <a:avLst/>
          </a:prstGeom>
        </p:spPr>
      </p:pic>
      <p:pic>
        <p:nvPicPr>
          <p:cNvPr id="7" name="Picture 6">
            <a:extLst>
              <a:ext uri="{FF2B5EF4-FFF2-40B4-BE49-F238E27FC236}">
                <a16:creationId xmlns:a16="http://schemas.microsoft.com/office/drawing/2014/main" id="{44DBC33D-B37E-B771-6BAC-CC057A032E5E}"/>
              </a:ext>
            </a:extLst>
          </p:cNvPr>
          <p:cNvPicPr>
            <a:picLocks noChangeAspect="1"/>
          </p:cNvPicPr>
          <p:nvPr/>
        </p:nvPicPr>
        <p:blipFill rotWithShape="1">
          <a:blip r:embed="rId5"/>
          <a:srcRect l="5195" t="89295"/>
          <a:stretch/>
        </p:blipFill>
        <p:spPr>
          <a:xfrm>
            <a:off x="4400120" y="5541402"/>
            <a:ext cx="6167398" cy="394501"/>
          </a:xfrm>
          <a:prstGeom prst="rect">
            <a:avLst/>
          </a:prstGeom>
        </p:spPr>
      </p:pic>
      <p:pic>
        <p:nvPicPr>
          <p:cNvPr id="8" name="Picture 7">
            <a:extLst>
              <a:ext uri="{FF2B5EF4-FFF2-40B4-BE49-F238E27FC236}">
                <a16:creationId xmlns:a16="http://schemas.microsoft.com/office/drawing/2014/main" id="{9ABCBC9F-9CAE-D19A-771F-A02A2614C206}"/>
              </a:ext>
            </a:extLst>
          </p:cNvPr>
          <p:cNvPicPr>
            <a:picLocks noChangeAspect="1"/>
          </p:cNvPicPr>
          <p:nvPr/>
        </p:nvPicPr>
        <p:blipFill rotWithShape="1">
          <a:blip r:embed="rId3">
            <a:extLst>
              <a:ext uri="{BEBA8EAE-BF5A-486C-A8C5-ECC9F3942E4B}">
                <a14:imgProps xmlns:a14="http://schemas.microsoft.com/office/drawing/2010/main">
                  <a14:imgLayer r:embed="rId6">
                    <a14:imgEffect>
                      <a14:saturation sat="0"/>
                    </a14:imgEffect>
                  </a14:imgLayer>
                </a14:imgProps>
              </a:ext>
            </a:extLst>
          </a:blip>
          <a:srcRect r="94805" b="49883"/>
          <a:stretch/>
        </p:blipFill>
        <p:spPr>
          <a:xfrm>
            <a:off x="4062201" y="2250681"/>
            <a:ext cx="337919" cy="1846932"/>
          </a:xfrm>
          <a:prstGeom prst="rect">
            <a:avLst/>
          </a:prstGeom>
        </p:spPr>
      </p:pic>
      <mc:AlternateContent xmlns:mc="http://schemas.openxmlformats.org/markup-compatibility/2006" xmlns:a14="http://schemas.microsoft.com/office/drawing/2010/main">
        <mc:Choice Requires="a14">
          <p:sp>
            <p:nvSpPr>
              <p:cNvPr id="13" name="Rectangle 12">
                <a:extLst>
                  <a:ext uri="{FF2B5EF4-FFF2-40B4-BE49-F238E27FC236}">
                    <a16:creationId xmlns:a16="http://schemas.microsoft.com/office/drawing/2014/main" id="{D78D1FFD-8C2C-58B4-9C1E-5DA80E2A6786}"/>
                  </a:ext>
                </a:extLst>
              </p:cNvPr>
              <p:cNvSpPr/>
              <p:nvPr/>
            </p:nvSpPr>
            <p:spPr>
              <a:xfrm>
                <a:off x="2605695" y="3049213"/>
                <a:ext cx="7789588" cy="200755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s-ES" dirty="0"/>
                  <a:t>Alrededor del 40% de los bibliotecarios encajan en la descripción, pero sólo el 10% de los agricultores lo hacen. ¡Todavía hay más agricultores que bibliotecarios!</a:t>
                </a:r>
              </a:p>
              <a:p>
                <a:pPr algn="ctr"/>
                <a:endParaRPr lang="es-ES" dirty="0"/>
              </a:p>
              <a:p>
                <a:r>
                  <a:rPr lang="es-ES" dirty="0"/>
                  <a:t>La probabilidad de que una persona aleatoria que encaja en la descripción es un bibliotecario es </a:t>
                </a:r>
                <a14:m>
                  <m:oMath xmlns:m="http://schemas.openxmlformats.org/officeDocument/2006/math">
                    <m:f>
                      <m:fPr>
                        <m:ctrlPr>
                          <a:rPr lang="es-ES" i="1" smtClean="0">
                            <a:latin typeface="Cambria Math" panose="02040503050406030204" pitchFamily="18" charset="0"/>
                          </a:rPr>
                        </m:ctrlPr>
                      </m:fPr>
                      <m:num>
                        <m:r>
                          <a:rPr lang="en-US" b="0" i="1" smtClean="0">
                            <a:latin typeface="Cambria Math" panose="02040503050406030204" pitchFamily="18" charset="0"/>
                          </a:rPr>
                          <m:t>4</m:t>
                        </m:r>
                      </m:num>
                      <m:den>
                        <m:r>
                          <a:rPr lang="en-US" b="0" i="1" smtClean="0">
                            <a:latin typeface="Cambria Math" panose="02040503050406030204" pitchFamily="18" charset="0"/>
                          </a:rPr>
                          <m:t>24</m:t>
                        </m:r>
                      </m:den>
                    </m:f>
                  </m:oMath>
                </a14:m>
                <a:r>
                  <a:rPr lang="es-ES_tradnl" dirty="0"/>
                  <a:t>, 16.7%</a:t>
                </a:r>
              </a:p>
            </p:txBody>
          </p:sp>
        </mc:Choice>
        <mc:Fallback xmlns="">
          <p:sp>
            <p:nvSpPr>
              <p:cNvPr id="13" name="Rectangle 12">
                <a:extLst>
                  <a:ext uri="{FF2B5EF4-FFF2-40B4-BE49-F238E27FC236}">
                    <a16:creationId xmlns:a16="http://schemas.microsoft.com/office/drawing/2014/main" id="{D78D1FFD-8C2C-58B4-9C1E-5DA80E2A6786}"/>
                  </a:ext>
                </a:extLst>
              </p:cNvPr>
              <p:cNvSpPr>
                <a:spLocks noRot="1" noChangeAspect="1" noMove="1" noResize="1" noEditPoints="1" noAdjustHandles="1" noChangeArrowheads="1" noChangeShapeType="1" noTextEdit="1"/>
              </p:cNvSpPr>
              <p:nvPr/>
            </p:nvSpPr>
            <p:spPr>
              <a:xfrm>
                <a:off x="2605695" y="3049213"/>
                <a:ext cx="7789588" cy="2007555"/>
              </a:xfrm>
              <a:prstGeom prst="rect">
                <a:avLst/>
              </a:prstGeom>
              <a:blipFill>
                <a:blip r:embed="rId7"/>
                <a:stretch>
                  <a:fillRect l="-488"/>
                </a:stretch>
              </a:blipFill>
            </p:spPr>
            <p:txBody>
              <a:bodyPr/>
              <a:lstStyle/>
              <a:p>
                <a:r>
                  <a:rPr lang="es-ES_tradnl">
                    <a:noFill/>
                  </a:rPr>
                  <a:t> </a:t>
                </a:r>
              </a:p>
            </p:txBody>
          </p:sp>
        </mc:Fallback>
      </mc:AlternateContent>
    </p:spTree>
    <p:extLst>
      <p:ext uri="{BB962C8B-B14F-4D97-AF65-F5344CB8AC3E}">
        <p14:creationId xmlns:p14="http://schemas.microsoft.com/office/powerpoint/2010/main" val="115113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Regresión Lineal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a:t>
            </a:fld>
            <a:endParaRPr lang="en-US"/>
          </a:p>
        </p:txBody>
      </p:sp>
      <p:pic>
        <p:nvPicPr>
          <p:cNvPr id="8" name="path3ddd775.png">
            <a:extLst>
              <a:ext uri="{FF2B5EF4-FFF2-40B4-BE49-F238E27FC236}">
                <a16:creationId xmlns:a16="http://schemas.microsoft.com/office/drawing/2014/main" id="{21301ACB-A5E0-890A-C7D2-C819D0A627FB}"/>
              </a:ext>
            </a:extLst>
          </p:cNvPr>
          <p:cNvPicPr>
            <a:picLocks noChangeAspect="1"/>
          </p:cNvPicPr>
          <p:nvPr/>
        </p:nvPicPr>
        <p:blipFill>
          <a:blip r:embed="rId3"/>
          <a:srcRect/>
          <a:stretch/>
        </p:blipFill>
        <p:spPr>
          <a:xfrm>
            <a:off x="1827616" y="1702801"/>
            <a:ext cx="8536768" cy="4206702"/>
          </a:xfrm>
          <a:prstGeom prst="rect">
            <a:avLst/>
          </a:prstGeom>
          <a:ln w="12700">
            <a:miter lim="400000"/>
          </a:ln>
        </p:spPr>
      </p:pic>
    </p:spTree>
    <p:extLst>
      <p:ext uri="{BB962C8B-B14F-4D97-AF65-F5344CB8AC3E}">
        <p14:creationId xmlns:p14="http://schemas.microsoft.com/office/powerpoint/2010/main" val="69224319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60</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2142989"/>
            <a:ext cx="10691264" cy="3786224"/>
          </a:xfrm>
        </p:spPr>
        <p:txBody>
          <a:bodyPr>
            <a:normAutofit/>
          </a:bodyPr>
          <a:lstStyle/>
          <a:p>
            <a:pPr marL="0" indent="0">
              <a:buNone/>
            </a:pPr>
            <a:r>
              <a:rPr lang="es-ES_tradnl" dirty="0"/>
              <a:t>Entonces, incluso si se piensa que un bibliotecario tiene 4 veces más probabilidades que un agricultor de encajar en esta descripción, eso no es suficiente para superar el hecho de que hay muchos más agricultores. </a:t>
            </a:r>
          </a:p>
          <a:p>
            <a:pPr marL="0" indent="0">
              <a:buNone/>
            </a:pPr>
            <a:r>
              <a:rPr lang="es-ES_tradnl" dirty="0"/>
              <a:t>El resultado es que la nueva evidencia no debería determinar completamente nuestras creencias en el vacío, </a:t>
            </a:r>
            <a:r>
              <a:rPr lang="es-ES_tradnl" b="1" dirty="0">
                <a:solidFill>
                  <a:schemeClr val="accent6"/>
                </a:solidFill>
              </a:rPr>
              <a:t>debería actualizar creencias anteriores</a:t>
            </a:r>
            <a:r>
              <a:rPr lang="es-ES_tradnl" dirty="0"/>
              <a:t>. Esta es la idea del teorema de Bayes.</a:t>
            </a:r>
            <a:endParaRPr lang="es-ES_tradnl" sz="2400" dirty="0"/>
          </a:p>
        </p:txBody>
      </p:sp>
    </p:spTree>
    <p:extLst>
      <p:ext uri="{BB962C8B-B14F-4D97-AF65-F5344CB8AC3E}">
        <p14:creationId xmlns:p14="http://schemas.microsoft.com/office/powerpoint/2010/main" val="22247874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61</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2142989"/>
            <a:ext cx="10691264" cy="3786224"/>
          </a:xfrm>
        </p:spPr>
        <p:txBody>
          <a:bodyPr>
            <a:normAutofit/>
          </a:bodyPr>
          <a:lstStyle/>
          <a:p>
            <a:pPr marL="0" indent="0">
              <a:buNone/>
            </a:pPr>
            <a:endParaRPr lang="es-ES_tradnl" sz="2400" dirty="0"/>
          </a:p>
          <a:p>
            <a:pPr marL="0" indent="0">
              <a:buNone/>
            </a:pPr>
            <a:endParaRPr lang="es-ES_tradnl" sz="2400" dirty="0"/>
          </a:p>
          <a:p>
            <a:pPr marL="0" indent="0">
              <a:buNone/>
            </a:pPr>
            <a:endParaRPr lang="es-ES_tradnl" sz="2400" dirty="0"/>
          </a:p>
        </p:txBody>
      </p:sp>
      <p:sp>
        <p:nvSpPr>
          <p:cNvPr id="7" name="Rectangle 6">
            <a:extLst>
              <a:ext uri="{FF2B5EF4-FFF2-40B4-BE49-F238E27FC236}">
                <a16:creationId xmlns:a16="http://schemas.microsoft.com/office/drawing/2014/main" id="{25230CC3-56D9-9F73-CD51-A372831E444F}"/>
              </a:ext>
            </a:extLst>
          </p:cNvPr>
          <p:cNvSpPr/>
          <p:nvPr/>
        </p:nvSpPr>
        <p:spPr>
          <a:xfrm>
            <a:off x="2009959" y="2480876"/>
            <a:ext cx="401547" cy="42134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4%</a:t>
            </a:r>
          </a:p>
        </p:txBody>
      </p:sp>
      <p:sp>
        <p:nvSpPr>
          <p:cNvPr id="27" name="Rectangle 26">
            <a:extLst>
              <a:ext uri="{FF2B5EF4-FFF2-40B4-BE49-F238E27FC236}">
                <a16:creationId xmlns:a16="http://schemas.microsoft.com/office/drawing/2014/main" id="{81693BA9-C44C-F03F-2774-1BFF69FC9495}"/>
              </a:ext>
            </a:extLst>
          </p:cNvPr>
          <p:cNvSpPr/>
          <p:nvPr/>
        </p:nvSpPr>
        <p:spPr>
          <a:xfrm>
            <a:off x="2411506" y="2480872"/>
            <a:ext cx="7629393" cy="421341"/>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28" name="Rectangle 27">
            <a:extLst>
              <a:ext uri="{FF2B5EF4-FFF2-40B4-BE49-F238E27FC236}">
                <a16:creationId xmlns:a16="http://schemas.microsoft.com/office/drawing/2014/main" id="{D518707C-6730-B374-8873-F6DEDF52D290}"/>
              </a:ext>
            </a:extLst>
          </p:cNvPr>
          <p:cNvSpPr/>
          <p:nvPr/>
        </p:nvSpPr>
        <p:spPr>
          <a:xfrm>
            <a:off x="2009959" y="5297204"/>
            <a:ext cx="1204641" cy="42134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16%</a:t>
            </a:r>
          </a:p>
        </p:txBody>
      </p:sp>
      <p:sp>
        <p:nvSpPr>
          <p:cNvPr id="31" name="Rectangle 30">
            <a:extLst>
              <a:ext uri="{FF2B5EF4-FFF2-40B4-BE49-F238E27FC236}">
                <a16:creationId xmlns:a16="http://schemas.microsoft.com/office/drawing/2014/main" id="{688358A9-D052-BAEA-BD8C-45B5C5B905A1}"/>
              </a:ext>
            </a:extLst>
          </p:cNvPr>
          <p:cNvSpPr/>
          <p:nvPr/>
        </p:nvSpPr>
        <p:spPr>
          <a:xfrm>
            <a:off x="3214600" y="5297203"/>
            <a:ext cx="6826299" cy="421341"/>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50" name="Down Arrow 49">
            <a:extLst>
              <a:ext uri="{FF2B5EF4-FFF2-40B4-BE49-F238E27FC236}">
                <a16:creationId xmlns:a16="http://schemas.microsoft.com/office/drawing/2014/main" id="{3958E38C-0131-4F1B-4A1E-1AA90AA81B45}"/>
              </a:ext>
            </a:extLst>
          </p:cNvPr>
          <p:cNvSpPr/>
          <p:nvPr/>
        </p:nvSpPr>
        <p:spPr>
          <a:xfrm>
            <a:off x="5941252" y="2952522"/>
            <a:ext cx="309496" cy="2224154"/>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s-ES_tradnl"/>
          </a:p>
        </p:txBody>
      </p:sp>
      <p:sp>
        <p:nvSpPr>
          <p:cNvPr id="49" name="Rectangle 48">
            <a:extLst>
              <a:ext uri="{FF2B5EF4-FFF2-40B4-BE49-F238E27FC236}">
                <a16:creationId xmlns:a16="http://schemas.microsoft.com/office/drawing/2014/main" id="{F73EE7D1-2253-295F-B8B2-D36579FD9AA1}"/>
              </a:ext>
            </a:extLst>
          </p:cNvPr>
          <p:cNvSpPr/>
          <p:nvPr/>
        </p:nvSpPr>
        <p:spPr>
          <a:xfrm>
            <a:off x="2151473" y="3570419"/>
            <a:ext cx="7789588" cy="975940"/>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s-ES" i="1" dirty="0"/>
              <a:t>Esteban es muy tímido y retraído, invariablemente servicial, pero con muy poco interés en las personas o en el mundo de la realidad. Tranquilo y ordenada, necesita orden y estructura, y pasión por los detalles.</a:t>
            </a:r>
          </a:p>
        </p:txBody>
      </p:sp>
      <p:pic>
        <p:nvPicPr>
          <p:cNvPr id="52" name="Graphic 51" descr="Farmer female with solid fill">
            <a:extLst>
              <a:ext uri="{FF2B5EF4-FFF2-40B4-BE49-F238E27FC236}">
                <a16:creationId xmlns:a16="http://schemas.microsoft.com/office/drawing/2014/main" id="{AA203DCC-3C74-1FC1-BDC4-04756EDD411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08290" y="2357386"/>
            <a:ext cx="668312" cy="668312"/>
          </a:xfrm>
          <a:prstGeom prst="rect">
            <a:avLst/>
          </a:prstGeom>
        </p:spPr>
      </p:pic>
      <p:pic>
        <p:nvPicPr>
          <p:cNvPr id="53" name="Graphic 52" descr="Farmer female with solid fill">
            <a:extLst>
              <a:ext uri="{FF2B5EF4-FFF2-40B4-BE49-F238E27FC236}">
                <a16:creationId xmlns:a16="http://schemas.microsoft.com/office/drawing/2014/main" id="{BFDC48AF-863B-06D6-3654-7CEE949D33E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08290" y="5182653"/>
            <a:ext cx="668312" cy="668312"/>
          </a:xfrm>
          <a:prstGeom prst="rect">
            <a:avLst/>
          </a:prstGeom>
        </p:spPr>
      </p:pic>
      <p:pic>
        <p:nvPicPr>
          <p:cNvPr id="54" name="Graphic 53" descr="School boy with solid fill">
            <a:extLst>
              <a:ext uri="{FF2B5EF4-FFF2-40B4-BE49-F238E27FC236}">
                <a16:creationId xmlns:a16="http://schemas.microsoft.com/office/drawing/2014/main" id="{962E332B-9ABD-7F9E-5538-94FEB4142F6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41647" y="5163403"/>
            <a:ext cx="668312" cy="668312"/>
          </a:xfrm>
          <a:prstGeom prst="rect">
            <a:avLst/>
          </a:prstGeom>
        </p:spPr>
      </p:pic>
      <p:pic>
        <p:nvPicPr>
          <p:cNvPr id="55" name="Graphic 54" descr="School boy with solid fill">
            <a:extLst>
              <a:ext uri="{FF2B5EF4-FFF2-40B4-BE49-F238E27FC236}">
                <a16:creationId xmlns:a16="http://schemas.microsoft.com/office/drawing/2014/main" id="{6E851655-0FFB-427D-8777-9C59BFFBD10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88349" y="2357386"/>
            <a:ext cx="668312" cy="668312"/>
          </a:xfrm>
          <a:prstGeom prst="rect">
            <a:avLst/>
          </a:prstGeom>
        </p:spPr>
      </p:pic>
    </p:spTree>
    <p:extLst>
      <p:ext uri="{BB962C8B-B14F-4D97-AF65-F5344CB8AC3E}">
        <p14:creationId xmlns:p14="http://schemas.microsoft.com/office/powerpoint/2010/main" val="26023299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62</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2142989"/>
            <a:ext cx="10691264" cy="3786224"/>
          </a:xfrm>
        </p:spPr>
        <p:txBody>
          <a:bodyPr>
            <a:normAutofit/>
          </a:bodyPr>
          <a:lstStyle/>
          <a:p>
            <a:pPr marL="0" indent="0">
              <a:buNone/>
            </a:pPr>
            <a:endParaRPr lang="es-ES_tradnl" sz="2400" dirty="0"/>
          </a:p>
          <a:p>
            <a:pPr marL="0" indent="0">
              <a:buNone/>
            </a:pPr>
            <a:endParaRPr lang="es-ES_tradnl" sz="2400" dirty="0"/>
          </a:p>
          <a:p>
            <a:pPr marL="0" indent="0">
              <a:buNone/>
            </a:pPr>
            <a:endParaRPr lang="es-ES_tradnl" sz="2400" dirty="0"/>
          </a:p>
        </p:txBody>
      </p:sp>
      <p:sp>
        <p:nvSpPr>
          <p:cNvPr id="4" name="Rectangle 3">
            <a:extLst>
              <a:ext uri="{FF2B5EF4-FFF2-40B4-BE49-F238E27FC236}">
                <a16:creationId xmlns:a16="http://schemas.microsoft.com/office/drawing/2014/main" id="{DA4ACAA8-D14A-3D10-D89E-45F1208F4F16}"/>
              </a:ext>
            </a:extLst>
          </p:cNvPr>
          <p:cNvSpPr/>
          <p:nvPr/>
        </p:nvSpPr>
        <p:spPr>
          <a:xfrm>
            <a:off x="1120589" y="3000432"/>
            <a:ext cx="2474258" cy="23846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angle 7">
            <a:extLst>
              <a:ext uri="{FF2B5EF4-FFF2-40B4-BE49-F238E27FC236}">
                <a16:creationId xmlns:a16="http://schemas.microsoft.com/office/drawing/2014/main" id="{14959F3E-9581-8D4C-B9CF-6B68BADA3277}"/>
              </a:ext>
            </a:extLst>
          </p:cNvPr>
          <p:cNvSpPr/>
          <p:nvPr/>
        </p:nvSpPr>
        <p:spPr>
          <a:xfrm>
            <a:off x="1362635" y="3000432"/>
            <a:ext cx="2232211" cy="2384612"/>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9" name="Rectangle 8">
            <a:extLst>
              <a:ext uri="{FF2B5EF4-FFF2-40B4-BE49-F238E27FC236}">
                <a16:creationId xmlns:a16="http://schemas.microsoft.com/office/drawing/2014/main" id="{7B38949D-FC14-04A9-09C0-F717A1B5F0E5}"/>
              </a:ext>
            </a:extLst>
          </p:cNvPr>
          <p:cNvSpPr/>
          <p:nvPr/>
        </p:nvSpPr>
        <p:spPr>
          <a:xfrm>
            <a:off x="5013064" y="4428564"/>
            <a:ext cx="242045" cy="95647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s-ES_tradnl"/>
          </a:p>
        </p:txBody>
      </p:sp>
      <p:sp>
        <p:nvSpPr>
          <p:cNvPr id="10" name="Rectangle 9">
            <a:extLst>
              <a:ext uri="{FF2B5EF4-FFF2-40B4-BE49-F238E27FC236}">
                <a16:creationId xmlns:a16="http://schemas.microsoft.com/office/drawing/2014/main" id="{46425683-D44A-533E-F33C-2D42E9E7C44E}"/>
              </a:ext>
            </a:extLst>
          </p:cNvPr>
          <p:cNvSpPr/>
          <p:nvPr/>
        </p:nvSpPr>
        <p:spPr>
          <a:xfrm>
            <a:off x="5255110" y="5109882"/>
            <a:ext cx="2232211" cy="275162"/>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6272A2FD-5323-4D50-33DE-D131C1FE40E0}"/>
              </a:ext>
            </a:extLst>
          </p:cNvPr>
          <p:cNvSpPr/>
          <p:nvPr/>
        </p:nvSpPr>
        <p:spPr>
          <a:xfrm>
            <a:off x="8389623" y="4069975"/>
            <a:ext cx="242045" cy="95647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s-ES_tradnl"/>
          </a:p>
        </p:txBody>
      </p:sp>
      <p:sp>
        <p:nvSpPr>
          <p:cNvPr id="12" name="Rectangle 11">
            <a:extLst>
              <a:ext uri="{FF2B5EF4-FFF2-40B4-BE49-F238E27FC236}">
                <a16:creationId xmlns:a16="http://schemas.microsoft.com/office/drawing/2014/main" id="{586CBE1F-F9E9-F6A4-315D-12471EACFC2A}"/>
              </a:ext>
            </a:extLst>
          </p:cNvPr>
          <p:cNvSpPr/>
          <p:nvPr/>
        </p:nvSpPr>
        <p:spPr>
          <a:xfrm>
            <a:off x="9124782" y="4428564"/>
            <a:ext cx="2232211" cy="275162"/>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sp>
        <p:nvSpPr>
          <p:cNvPr id="13" name="Rectangle 12">
            <a:extLst>
              <a:ext uri="{FF2B5EF4-FFF2-40B4-BE49-F238E27FC236}">
                <a16:creationId xmlns:a16="http://schemas.microsoft.com/office/drawing/2014/main" id="{9883EDEB-E16F-D021-97F7-054B0596F8C3}"/>
              </a:ext>
            </a:extLst>
          </p:cNvPr>
          <p:cNvSpPr/>
          <p:nvPr/>
        </p:nvSpPr>
        <p:spPr>
          <a:xfrm>
            <a:off x="9752285" y="2689047"/>
            <a:ext cx="242045" cy="95647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s-ES_tradnl"/>
          </a:p>
        </p:txBody>
      </p:sp>
      <p:cxnSp>
        <p:nvCxnSpPr>
          <p:cNvPr id="16" name="Straight Connector 15">
            <a:extLst>
              <a:ext uri="{FF2B5EF4-FFF2-40B4-BE49-F238E27FC236}">
                <a16:creationId xmlns:a16="http://schemas.microsoft.com/office/drawing/2014/main" id="{FB44A861-6681-21D2-FC59-07D71091DC66}"/>
              </a:ext>
            </a:extLst>
          </p:cNvPr>
          <p:cNvCxnSpPr>
            <a:cxnSpLocks/>
          </p:cNvCxnSpPr>
          <p:nvPr/>
        </p:nvCxnSpPr>
        <p:spPr>
          <a:xfrm>
            <a:off x="8389623" y="3818965"/>
            <a:ext cx="2967370" cy="0"/>
          </a:xfrm>
          <a:prstGeom prst="line">
            <a:avLst/>
          </a:prstGeom>
          <a:ln w="28575"/>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E5BB2653-D7CC-437C-C46F-F387400444A1}"/>
              </a:ext>
            </a:extLst>
          </p:cNvPr>
          <p:cNvSpPr txBox="1"/>
          <p:nvPr/>
        </p:nvSpPr>
        <p:spPr>
          <a:xfrm>
            <a:off x="8751321" y="4381479"/>
            <a:ext cx="338554" cy="369332"/>
          </a:xfrm>
          <a:prstGeom prst="rect">
            <a:avLst/>
          </a:prstGeom>
          <a:noFill/>
        </p:spPr>
        <p:txBody>
          <a:bodyPr wrap="none" rtlCol="0">
            <a:spAutoFit/>
          </a:bodyPr>
          <a:lstStyle/>
          <a:p>
            <a:r>
              <a:rPr lang="es-ES_tradnl" dirty="0"/>
              <a:t>+</a:t>
            </a:r>
          </a:p>
        </p:txBody>
      </p:sp>
      <p:pic>
        <p:nvPicPr>
          <p:cNvPr id="21" name="Graphic 20" descr="School boy with solid fill">
            <a:extLst>
              <a:ext uri="{FF2B5EF4-FFF2-40B4-BE49-F238E27FC236}">
                <a16:creationId xmlns:a16="http://schemas.microsoft.com/office/drawing/2014/main" id="{6AADC490-77CD-ED43-8F29-A79556878F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86407" y="3886122"/>
            <a:ext cx="495357" cy="495357"/>
          </a:xfrm>
          <a:prstGeom prst="rect">
            <a:avLst/>
          </a:prstGeom>
        </p:spPr>
      </p:pic>
      <p:pic>
        <p:nvPicPr>
          <p:cNvPr id="22" name="Graphic 21" descr="Farmer female with solid fill">
            <a:extLst>
              <a:ext uri="{FF2B5EF4-FFF2-40B4-BE49-F238E27FC236}">
                <a16:creationId xmlns:a16="http://schemas.microsoft.com/office/drawing/2014/main" id="{A4019065-1353-5B80-C4E8-36691C61251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231061" y="5409450"/>
            <a:ext cx="495357" cy="495357"/>
          </a:xfrm>
          <a:prstGeom prst="rect">
            <a:avLst/>
          </a:prstGeom>
        </p:spPr>
      </p:pic>
      <p:pic>
        <p:nvPicPr>
          <p:cNvPr id="23" name="Graphic 22" descr="Farmer female with solid fill">
            <a:extLst>
              <a:ext uri="{FF2B5EF4-FFF2-40B4-BE49-F238E27FC236}">
                <a16:creationId xmlns:a16="http://schemas.microsoft.com/office/drawing/2014/main" id="{B4906E16-10FA-666B-DB24-A1D8CED6F48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055657" y="5416704"/>
            <a:ext cx="495357" cy="495357"/>
          </a:xfrm>
          <a:prstGeom prst="rect">
            <a:avLst/>
          </a:prstGeom>
        </p:spPr>
      </p:pic>
      <p:pic>
        <p:nvPicPr>
          <p:cNvPr id="24" name="Graphic 23" descr="School boy with solid fill">
            <a:extLst>
              <a:ext uri="{FF2B5EF4-FFF2-40B4-BE49-F238E27FC236}">
                <a16:creationId xmlns:a16="http://schemas.microsoft.com/office/drawing/2014/main" id="{90ABDFF9-66C3-43D2-58A9-555010FBB46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93934" y="5381452"/>
            <a:ext cx="495357" cy="495357"/>
          </a:xfrm>
          <a:prstGeom prst="rect">
            <a:avLst/>
          </a:prstGeom>
        </p:spPr>
      </p:pic>
      <p:sp>
        <p:nvSpPr>
          <p:cNvPr id="25" name="TextBox 24">
            <a:extLst>
              <a:ext uri="{FF2B5EF4-FFF2-40B4-BE49-F238E27FC236}">
                <a16:creationId xmlns:a16="http://schemas.microsoft.com/office/drawing/2014/main" id="{45CAAE50-8AB9-2483-7925-BA55CF003717}"/>
              </a:ext>
            </a:extLst>
          </p:cNvPr>
          <p:cNvSpPr txBox="1"/>
          <p:nvPr/>
        </p:nvSpPr>
        <p:spPr>
          <a:xfrm>
            <a:off x="1120589" y="2494068"/>
            <a:ext cx="2415469" cy="369332"/>
          </a:xfrm>
          <a:prstGeom prst="rect">
            <a:avLst/>
          </a:prstGeom>
          <a:noFill/>
        </p:spPr>
        <p:txBody>
          <a:bodyPr wrap="none" rtlCol="0">
            <a:spAutoFit/>
          </a:bodyPr>
          <a:lstStyle/>
          <a:p>
            <a:r>
              <a:rPr lang="es-ES_tradnl" dirty="0"/>
              <a:t>Todas las posibilidades</a:t>
            </a:r>
          </a:p>
        </p:txBody>
      </p:sp>
      <p:sp>
        <p:nvSpPr>
          <p:cNvPr id="26" name="TextBox 25">
            <a:extLst>
              <a:ext uri="{FF2B5EF4-FFF2-40B4-BE49-F238E27FC236}">
                <a16:creationId xmlns:a16="http://schemas.microsoft.com/office/drawing/2014/main" id="{805392AB-AB66-A7CE-8EF8-D241CBE5E82A}"/>
              </a:ext>
            </a:extLst>
          </p:cNvPr>
          <p:cNvSpPr txBox="1"/>
          <p:nvPr/>
        </p:nvSpPr>
        <p:spPr>
          <a:xfrm>
            <a:off x="5134085" y="2091908"/>
            <a:ext cx="2625975" cy="646331"/>
          </a:xfrm>
          <a:prstGeom prst="rect">
            <a:avLst/>
          </a:prstGeom>
          <a:noFill/>
        </p:spPr>
        <p:txBody>
          <a:bodyPr wrap="none" rtlCol="0">
            <a:spAutoFit/>
          </a:bodyPr>
          <a:lstStyle/>
          <a:p>
            <a:pPr algn="ctr"/>
            <a:r>
              <a:rPr lang="es-ES_tradnl" dirty="0"/>
              <a:t>Todas las posibilidades </a:t>
            </a:r>
          </a:p>
          <a:p>
            <a:pPr algn="ctr"/>
            <a:r>
              <a:rPr lang="es-ES_tradnl" dirty="0"/>
              <a:t>que encajan la evidencia</a:t>
            </a:r>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C9F7BFFF-C926-CFA0-C23D-03AB4BF788BF}"/>
                  </a:ext>
                </a:extLst>
              </p:cNvPr>
              <p:cNvSpPr txBox="1"/>
              <p:nvPr/>
            </p:nvSpPr>
            <p:spPr>
              <a:xfrm>
                <a:off x="8557794" y="1938440"/>
                <a:ext cx="2709140" cy="557973"/>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d>
                        <m:dPr>
                          <m:ctrlPr>
                            <a:rPr lang="en-US" b="0" i="1" smtClean="0">
                              <a:latin typeface="Cambria Math" panose="02040503050406030204" pitchFamily="18" charset="0"/>
                            </a:rPr>
                          </m:ctrlPr>
                        </m:dPr>
                        <m:e>
                          <m:m>
                            <m:mPr>
                              <m:mcs>
                                <m:mc>
                                  <m:mcPr>
                                    <m:count m:val="1"/>
                                    <m:mcJc m:val="center"/>
                                  </m:mcPr>
                                </m:mc>
                              </m:mcs>
                              <m:ctrlPr>
                                <a:rPr lang="en-US" b="0" i="1" smtClean="0">
                                  <a:latin typeface="Cambria Math" panose="02040503050406030204" pitchFamily="18" charset="0"/>
                                </a:rPr>
                              </m:ctrlPr>
                            </m:mPr>
                            <m:mr>
                              <m:e>
                                <m:r>
                                  <m:rPr>
                                    <m:brk m:alnAt="7"/>
                                  </m:rPr>
                                  <a:rPr lang="en-US" b="0" i="1" smtClean="0">
                                    <a:solidFill>
                                      <a:schemeClr val="accent1">
                                        <a:lumMod val="75000"/>
                                      </a:schemeClr>
                                    </a:solidFill>
                                    <a:latin typeface="Cambria Math" panose="02040503050406030204" pitchFamily="18" charset="0"/>
                                  </a:rPr>
                                  <m:t>𝐵</m:t>
                                </m:r>
                                <m:r>
                                  <a:rPr lang="en-US" b="0" i="1" smtClean="0">
                                    <a:solidFill>
                                      <a:schemeClr val="accent1">
                                        <a:lumMod val="75000"/>
                                      </a:schemeClr>
                                    </a:solidFill>
                                    <a:latin typeface="Cambria Math" panose="02040503050406030204" pitchFamily="18" charset="0"/>
                                  </a:rPr>
                                  <m:t>𝑖𝑏𝑙𝑖𝑜𝑡𝑒𝑐𝑎𝑟𝑖𝑜𝑠</m:t>
                                </m:r>
                                <m:r>
                                  <a:rPr lang="en-US" b="0" i="1" smtClean="0">
                                    <a:latin typeface="Cambria Math" panose="02040503050406030204" pitchFamily="18" charset="0"/>
                                  </a:rPr>
                                  <m:t> </m:t>
                                </m:r>
                                <m:r>
                                  <a:rPr lang="en-US" b="0" i="1" smtClean="0">
                                    <a:latin typeface="Cambria Math" panose="02040503050406030204" pitchFamily="18" charset="0"/>
                                  </a:rPr>
                                  <m:t>𝑑𝑎𝑑𝑜</m:t>
                                </m:r>
                              </m:e>
                            </m:mr>
                            <m:mr>
                              <m:e>
                                <m:r>
                                  <a:rPr lang="en-US" b="0" i="1" smtClean="0">
                                    <a:latin typeface="Cambria Math" panose="02040503050406030204" pitchFamily="18" charset="0"/>
                                  </a:rPr>
                                  <m:t>𝑙𝑎</m:t>
                                </m:r>
                                <m:r>
                                  <a:rPr lang="en-US" b="0" i="1" smtClean="0">
                                    <a:latin typeface="Cambria Math" panose="02040503050406030204" pitchFamily="18" charset="0"/>
                                  </a:rPr>
                                  <m:t> </m:t>
                                </m:r>
                                <m:r>
                                  <a:rPr lang="en-US" b="0" i="1" smtClean="0">
                                    <a:latin typeface="Cambria Math" panose="02040503050406030204" pitchFamily="18" charset="0"/>
                                  </a:rPr>
                                  <m:t>𝑒𝑣𝑖𝑑𝑒𝑛𝑐𝑖𝑎</m:t>
                                </m:r>
                              </m:e>
                            </m:mr>
                          </m:m>
                        </m:e>
                      </m:d>
                    </m:oMath>
                  </m:oMathPara>
                </a14:m>
                <a:endParaRPr lang="es-ES_tradnl" dirty="0"/>
              </a:p>
            </p:txBody>
          </p:sp>
        </mc:Choice>
        <mc:Fallback xmlns="">
          <p:sp>
            <p:nvSpPr>
              <p:cNvPr id="29" name="TextBox 28">
                <a:extLst>
                  <a:ext uri="{FF2B5EF4-FFF2-40B4-BE49-F238E27FC236}">
                    <a16:creationId xmlns:a16="http://schemas.microsoft.com/office/drawing/2014/main" id="{C9F7BFFF-C926-CFA0-C23D-03AB4BF788BF}"/>
                  </a:ext>
                </a:extLst>
              </p:cNvPr>
              <p:cNvSpPr txBox="1">
                <a:spLocks noRot="1" noChangeAspect="1" noMove="1" noResize="1" noEditPoints="1" noAdjustHandles="1" noChangeArrowheads="1" noChangeShapeType="1" noTextEdit="1"/>
              </p:cNvSpPr>
              <p:nvPr/>
            </p:nvSpPr>
            <p:spPr>
              <a:xfrm>
                <a:off x="8557794" y="1938440"/>
                <a:ext cx="2709140" cy="557973"/>
              </a:xfrm>
              <a:prstGeom prst="rect">
                <a:avLst/>
              </a:prstGeom>
              <a:blipFill>
                <a:blip r:embed="rId7"/>
                <a:stretch>
                  <a:fillRect b="-20000"/>
                </a:stretch>
              </a:blipFill>
            </p:spPr>
            <p:txBody>
              <a:bodyPr/>
              <a:lstStyle/>
              <a:p>
                <a:r>
                  <a:rPr lang="es-ES_tradnl">
                    <a:noFill/>
                  </a:rPr>
                  <a:t> </a:t>
                </a:r>
              </a:p>
            </p:txBody>
          </p:sp>
        </mc:Fallback>
      </mc:AlternateContent>
    </p:spTree>
    <p:extLst>
      <p:ext uri="{BB962C8B-B14F-4D97-AF65-F5344CB8AC3E}">
        <p14:creationId xmlns:p14="http://schemas.microsoft.com/office/powerpoint/2010/main" val="268645786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63</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mc:AlternateContent xmlns:mc="http://schemas.openxmlformats.org/markup-compatibility/2006" xmlns:a14="http://schemas.microsoft.com/office/drawing/2010/main">
        <mc:Choice Requires="a14">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5" y="2142989"/>
                <a:ext cx="10690064" cy="3786224"/>
              </a:xfrm>
            </p:spPr>
            <p:txBody>
              <a:bodyPr>
                <a:normAutofit/>
              </a:bodyPr>
              <a:lstStyle/>
              <a:p>
                <a:pPr marL="0" indent="0">
                  <a:buNone/>
                </a:pPr>
                <a:r>
                  <a:rPr lang="es-ES_tradnl" dirty="0"/>
                  <a:t>El teorema de Bayes es relevante en situaciones en las que se tiene alguna hipótesis (Esteban es bibliotecario) y se observa alguna evidencia (Esteban es ”tranquilo y ordenado") y se quiere saber la probabilidad de que la hipótesis se cumpla dado que la evidencia es cierta.</a:t>
                </a:r>
              </a:p>
              <a:p>
                <a:pPr marL="0" indent="0" algn="ctr">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𝐻</m:t>
                          </m:r>
                          <m:r>
                            <a:rPr lang="en-US" sz="2400" b="0" i="1" smtClean="0">
                              <a:latin typeface="Cambria Math" panose="02040503050406030204" pitchFamily="18" charset="0"/>
                            </a:rPr>
                            <m:t> </m:t>
                          </m:r>
                        </m:e>
                      </m:d>
                      <m:r>
                        <a:rPr lang="en-US" sz="2400" b="0" i="1" smtClean="0">
                          <a:latin typeface="Cambria Math" panose="02040503050406030204" pitchFamily="18" charset="0"/>
                        </a:rPr>
                        <m:t>𝐸</m:t>
                      </m:r>
                      <m:r>
                        <a:rPr lang="en-US" sz="2400" b="0" i="1" smtClean="0">
                          <a:latin typeface="Cambria Math" panose="02040503050406030204" pitchFamily="18" charset="0"/>
                        </a:rPr>
                        <m:t>)=</m:t>
                      </m:r>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m>
                            <m:mPr>
                              <m:mcs>
                                <m:mc>
                                  <m:mcPr>
                                    <m:count m:val="1"/>
                                    <m:mcJc m:val="center"/>
                                  </m:mcPr>
                                </m:mc>
                              </m:mcs>
                              <m:ctrlPr>
                                <a:rPr lang="en-US" sz="2400" b="0" i="1" smtClean="0">
                                  <a:latin typeface="Cambria Math" panose="02040503050406030204" pitchFamily="18" charset="0"/>
                                </a:rPr>
                              </m:ctrlPr>
                            </m:mPr>
                            <m:mr>
                              <m:e>
                                <m:r>
                                  <m:rPr>
                                    <m:brk m:alnAt="7"/>
                                  </m:rPr>
                                  <a:rPr lang="en-US" sz="2400" b="0" i="1" smtClean="0">
                                    <a:latin typeface="Cambria Math" panose="02040503050406030204" pitchFamily="18" charset="0"/>
                                  </a:rPr>
                                  <m:t>𝐻</m:t>
                                </m:r>
                                <m:r>
                                  <a:rPr lang="en-US" sz="2400" b="0" i="1" smtClean="0">
                                    <a:latin typeface="Cambria Math" panose="02040503050406030204" pitchFamily="18" charset="0"/>
                                  </a:rPr>
                                  <m:t>𝑖𝑝𝑜𝑡𝑒𝑠𝑖𝑠</m:t>
                                </m:r>
                              </m:e>
                            </m:mr>
                            <m:mr>
                              <m:e>
                                <m:r>
                                  <a:rPr lang="en-US" sz="2400" b="0" i="1" smtClean="0">
                                    <a:latin typeface="Cambria Math" panose="02040503050406030204" pitchFamily="18" charset="0"/>
                                  </a:rPr>
                                  <m:t>𝑑𝑎𝑑𝑎</m:t>
                                </m:r>
                              </m:e>
                            </m:mr>
                            <m:mr>
                              <m:e>
                                <m:r>
                                  <a:rPr lang="en-US" sz="2400" b="0" i="1" smtClean="0">
                                    <a:latin typeface="Cambria Math" panose="02040503050406030204" pitchFamily="18" charset="0"/>
                                  </a:rPr>
                                  <m:t>𝑙𝑎</m:t>
                                </m:r>
                                <m:r>
                                  <a:rPr lang="en-US" sz="2400" b="0" i="1" smtClean="0">
                                    <a:latin typeface="Cambria Math" panose="02040503050406030204" pitchFamily="18" charset="0"/>
                                  </a:rPr>
                                  <m:t> </m:t>
                                </m:r>
                                <m:r>
                                  <a:rPr lang="en-US" sz="2400" b="0" i="1" smtClean="0">
                                    <a:latin typeface="Cambria Math" panose="02040503050406030204" pitchFamily="18" charset="0"/>
                                  </a:rPr>
                                  <m:t>𝑒𝑣𝑖𝑑𝑒𝑛𝑐𝑖𝑎</m:t>
                                </m:r>
                              </m:e>
                            </m:mr>
                          </m:m>
                        </m:e>
                      </m:d>
                    </m:oMath>
                  </m:oMathPara>
                </a14:m>
                <a:endParaRPr lang="es-ES_tradnl" sz="2400" dirty="0"/>
              </a:p>
            </p:txBody>
          </p:sp>
        </mc:Choice>
        <mc:Fallback xmlns="">
          <p:sp>
            <p:nvSpPr>
              <p:cNvPr id="14" name="Content Placeholder 3">
                <a:extLst>
                  <a:ext uri="{FF2B5EF4-FFF2-40B4-BE49-F238E27FC236}">
                    <a16:creationId xmlns:a16="http://schemas.microsoft.com/office/drawing/2014/main" id="{6FF2BDEF-6401-139A-B629-2BBD9E79D1AC}"/>
                  </a:ext>
                </a:extLst>
              </p:cNvPr>
              <p:cNvSpPr>
                <a:spLocks noGrp="1" noRot="1" noChangeAspect="1" noMove="1" noResize="1" noEditPoints="1" noAdjustHandles="1" noChangeArrowheads="1" noChangeShapeType="1" noTextEdit="1"/>
              </p:cNvSpPr>
              <p:nvPr>
                <p:ph idx="1"/>
              </p:nvPr>
            </p:nvSpPr>
            <p:spPr>
              <a:xfrm>
                <a:off x="700635" y="2142989"/>
                <a:ext cx="10690064" cy="3786224"/>
              </a:xfrm>
              <a:blipFill>
                <a:blip r:embed="rId3"/>
                <a:stretch>
                  <a:fillRect l="-712" t="-333" r="-119"/>
                </a:stretch>
              </a:blipFill>
            </p:spPr>
            <p:txBody>
              <a:bodyPr/>
              <a:lstStyle/>
              <a:p>
                <a:r>
                  <a:rPr lang="es-ES_tradnl">
                    <a:noFill/>
                  </a:rPr>
                  <a:t> </a:t>
                </a:r>
              </a:p>
            </p:txBody>
          </p:sp>
        </mc:Fallback>
      </mc:AlternateContent>
    </p:spTree>
    <p:extLst>
      <p:ext uri="{BB962C8B-B14F-4D97-AF65-F5344CB8AC3E}">
        <p14:creationId xmlns:p14="http://schemas.microsoft.com/office/powerpoint/2010/main" val="2636335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64</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2142989"/>
            <a:ext cx="5915317" cy="3786224"/>
          </a:xfrm>
        </p:spPr>
        <p:txBody>
          <a:bodyPr>
            <a:normAutofit/>
          </a:bodyPr>
          <a:lstStyle/>
          <a:p>
            <a:pPr marL="0" indent="0">
              <a:buNone/>
            </a:pPr>
            <a:r>
              <a:rPr lang="es-ES_tradnl" dirty="0"/>
              <a:t>El primer número relevante es la probabilidad de que la hipótesis se cumpla antes de considerar la nueva evidencia. En el ejemplo, eso fue 1/21​, que surgió de considerar la proporción de agricultores y bibliotecarios en la población general. Esto se conoce como el </a:t>
            </a:r>
            <a:r>
              <a:rPr lang="es-ES_tradnl" i="1" dirty="0">
                <a:solidFill>
                  <a:schemeClr val="accent1">
                    <a:lumMod val="75000"/>
                  </a:schemeClr>
                </a:solidFill>
              </a:rPr>
              <a:t>a priori</a:t>
            </a:r>
            <a:r>
              <a:rPr lang="es-ES_tradnl" dirty="0"/>
              <a:t>.</a:t>
            </a:r>
          </a:p>
        </p:txBody>
      </p:sp>
      <p:sp>
        <p:nvSpPr>
          <p:cNvPr id="4" name="Rectangle 3">
            <a:extLst>
              <a:ext uri="{FF2B5EF4-FFF2-40B4-BE49-F238E27FC236}">
                <a16:creationId xmlns:a16="http://schemas.microsoft.com/office/drawing/2014/main" id="{2B832BAE-A399-D9FE-B12D-A5186369F373}"/>
              </a:ext>
            </a:extLst>
          </p:cNvPr>
          <p:cNvSpPr/>
          <p:nvPr/>
        </p:nvSpPr>
        <p:spPr>
          <a:xfrm>
            <a:off x="7726809" y="2767322"/>
            <a:ext cx="3091191" cy="29791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A5CD18C6-705B-D945-185C-EDA98883E4CC}"/>
              </a:ext>
            </a:extLst>
          </p:cNvPr>
          <p:cNvSpPr/>
          <p:nvPr/>
        </p:nvSpPr>
        <p:spPr>
          <a:xfrm>
            <a:off x="8113058" y="2767322"/>
            <a:ext cx="2704941" cy="297919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8" name="TextBox 7">
            <a:extLst>
              <a:ext uri="{FF2B5EF4-FFF2-40B4-BE49-F238E27FC236}">
                <a16:creationId xmlns:a16="http://schemas.microsoft.com/office/drawing/2014/main" id="{B9302169-62C1-8CE7-22AC-D2942C95D8C2}"/>
              </a:ext>
            </a:extLst>
          </p:cNvPr>
          <p:cNvSpPr txBox="1"/>
          <p:nvPr/>
        </p:nvSpPr>
        <p:spPr>
          <a:xfrm>
            <a:off x="7222174" y="2124566"/>
            <a:ext cx="1407758" cy="369332"/>
          </a:xfrm>
          <a:prstGeom prst="rect">
            <a:avLst/>
          </a:prstGeom>
          <a:noFill/>
        </p:spPr>
        <p:txBody>
          <a:bodyPr wrap="none" rtlCol="0">
            <a:spAutoFit/>
          </a:bodyPr>
          <a:lstStyle/>
          <a:p>
            <a:r>
              <a:rPr lang="es-ES_tradnl" dirty="0"/>
              <a:t>P(H) = 1/21</a:t>
            </a:r>
          </a:p>
        </p:txBody>
      </p:sp>
      <p:sp>
        <p:nvSpPr>
          <p:cNvPr id="9" name="Right Brace 8">
            <a:extLst>
              <a:ext uri="{FF2B5EF4-FFF2-40B4-BE49-F238E27FC236}">
                <a16:creationId xmlns:a16="http://schemas.microsoft.com/office/drawing/2014/main" id="{1FA5A84B-A74F-9B4E-3E92-B7654345408B}"/>
              </a:ext>
            </a:extLst>
          </p:cNvPr>
          <p:cNvSpPr/>
          <p:nvPr/>
        </p:nvSpPr>
        <p:spPr>
          <a:xfrm rot="16200000">
            <a:off x="7836406" y="2415678"/>
            <a:ext cx="179294" cy="398488"/>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Tree>
    <p:extLst>
      <p:ext uri="{BB962C8B-B14F-4D97-AF65-F5344CB8AC3E}">
        <p14:creationId xmlns:p14="http://schemas.microsoft.com/office/powerpoint/2010/main" val="43311958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A2081177-2DB0-31D1-5E42-986B3D0CBE07}"/>
              </a:ext>
            </a:extLst>
          </p:cNvPr>
          <p:cNvSpPr/>
          <p:nvPr/>
        </p:nvSpPr>
        <p:spPr>
          <a:xfrm>
            <a:off x="7726809" y="2767323"/>
            <a:ext cx="3091191" cy="1732960"/>
          </a:xfrm>
          <a:prstGeom prst="rect">
            <a:avLst/>
          </a:prstGeom>
          <a:solidFill>
            <a:schemeClr val="bg1">
              <a:lumMod val="6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65</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2142989"/>
            <a:ext cx="5915317" cy="3786224"/>
          </a:xfrm>
        </p:spPr>
        <p:txBody>
          <a:bodyPr>
            <a:normAutofit/>
          </a:bodyPr>
          <a:lstStyle/>
          <a:p>
            <a:pPr marL="0" indent="0">
              <a:buNone/>
            </a:pPr>
            <a:r>
              <a:rPr lang="es-ES" sz="2000" dirty="0"/>
              <a:t>Después de eso, necesitábamos considerar la proporción de bibliotecarios que encajaban en esta descripción. Esa proporción es la probabilidad de que veamos la evidencia, dado que la hipótesis es cierta. Es decir, P(E∣H). </a:t>
            </a:r>
            <a:endParaRPr lang="es-ES_tradnl" sz="2400" dirty="0"/>
          </a:p>
        </p:txBody>
      </p:sp>
      <p:sp>
        <p:nvSpPr>
          <p:cNvPr id="4" name="Rectangle 3">
            <a:extLst>
              <a:ext uri="{FF2B5EF4-FFF2-40B4-BE49-F238E27FC236}">
                <a16:creationId xmlns:a16="http://schemas.microsoft.com/office/drawing/2014/main" id="{2B832BAE-A399-D9FE-B12D-A5186369F373}"/>
              </a:ext>
            </a:extLst>
          </p:cNvPr>
          <p:cNvSpPr/>
          <p:nvPr/>
        </p:nvSpPr>
        <p:spPr>
          <a:xfrm>
            <a:off x="7726809" y="4500282"/>
            <a:ext cx="3091191" cy="12462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A5CD18C6-705B-D945-185C-EDA98883E4CC}"/>
              </a:ext>
            </a:extLst>
          </p:cNvPr>
          <p:cNvSpPr/>
          <p:nvPr/>
        </p:nvSpPr>
        <p:spPr>
          <a:xfrm>
            <a:off x="8113058" y="2767322"/>
            <a:ext cx="2704941" cy="297919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8" name="TextBox 7">
            <a:extLst>
              <a:ext uri="{FF2B5EF4-FFF2-40B4-BE49-F238E27FC236}">
                <a16:creationId xmlns:a16="http://schemas.microsoft.com/office/drawing/2014/main" id="{B9302169-62C1-8CE7-22AC-D2942C95D8C2}"/>
              </a:ext>
            </a:extLst>
          </p:cNvPr>
          <p:cNvSpPr txBox="1"/>
          <p:nvPr/>
        </p:nvSpPr>
        <p:spPr>
          <a:xfrm>
            <a:off x="7222174" y="2124566"/>
            <a:ext cx="1407758" cy="369332"/>
          </a:xfrm>
          <a:prstGeom prst="rect">
            <a:avLst/>
          </a:prstGeom>
          <a:noFill/>
        </p:spPr>
        <p:txBody>
          <a:bodyPr wrap="none" rtlCol="0">
            <a:spAutoFit/>
          </a:bodyPr>
          <a:lstStyle/>
          <a:p>
            <a:r>
              <a:rPr lang="es-ES_tradnl" dirty="0"/>
              <a:t>P(H) = 1/21</a:t>
            </a:r>
          </a:p>
        </p:txBody>
      </p:sp>
      <p:sp>
        <p:nvSpPr>
          <p:cNvPr id="9" name="Right Brace 8">
            <a:extLst>
              <a:ext uri="{FF2B5EF4-FFF2-40B4-BE49-F238E27FC236}">
                <a16:creationId xmlns:a16="http://schemas.microsoft.com/office/drawing/2014/main" id="{1FA5A84B-A74F-9B4E-3E92-B7654345408B}"/>
              </a:ext>
            </a:extLst>
          </p:cNvPr>
          <p:cNvSpPr/>
          <p:nvPr/>
        </p:nvSpPr>
        <p:spPr>
          <a:xfrm rot="16200000">
            <a:off x="7836406" y="2415678"/>
            <a:ext cx="179294" cy="398488"/>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1" name="Right Brace 10">
            <a:extLst>
              <a:ext uri="{FF2B5EF4-FFF2-40B4-BE49-F238E27FC236}">
                <a16:creationId xmlns:a16="http://schemas.microsoft.com/office/drawing/2014/main" id="{164EA7C7-757D-D9B5-4819-C56E96DFB84C}"/>
              </a:ext>
            </a:extLst>
          </p:cNvPr>
          <p:cNvSpPr/>
          <p:nvPr/>
        </p:nvSpPr>
        <p:spPr>
          <a:xfrm rot="10800000">
            <a:off x="7440705" y="4500281"/>
            <a:ext cx="191753" cy="1246233"/>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2" name="TextBox 11">
            <a:extLst>
              <a:ext uri="{FF2B5EF4-FFF2-40B4-BE49-F238E27FC236}">
                <a16:creationId xmlns:a16="http://schemas.microsoft.com/office/drawing/2014/main" id="{588EB83C-8B95-9781-CEDA-00FF35289163}"/>
              </a:ext>
            </a:extLst>
          </p:cNvPr>
          <p:cNvSpPr txBox="1"/>
          <p:nvPr/>
        </p:nvSpPr>
        <p:spPr>
          <a:xfrm>
            <a:off x="5908756" y="4938732"/>
            <a:ext cx="1508746" cy="369332"/>
          </a:xfrm>
          <a:prstGeom prst="rect">
            <a:avLst/>
          </a:prstGeom>
          <a:noFill/>
        </p:spPr>
        <p:txBody>
          <a:bodyPr wrap="none" rtlCol="0">
            <a:spAutoFit/>
          </a:bodyPr>
          <a:lstStyle/>
          <a:p>
            <a:r>
              <a:rPr lang="es-ES_tradnl" dirty="0"/>
              <a:t>P(E|H) = 0.4</a:t>
            </a:r>
          </a:p>
        </p:txBody>
      </p:sp>
    </p:spTree>
    <p:extLst>
      <p:ext uri="{BB962C8B-B14F-4D97-AF65-F5344CB8AC3E}">
        <p14:creationId xmlns:p14="http://schemas.microsoft.com/office/powerpoint/2010/main" val="190580507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A2081177-2DB0-31D1-5E42-986B3D0CBE07}"/>
              </a:ext>
            </a:extLst>
          </p:cNvPr>
          <p:cNvSpPr/>
          <p:nvPr/>
        </p:nvSpPr>
        <p:spPr>
          <a:xfrm>
            <a:off x="7726809" y="2767323"/>
            <a:ext cx="3091191" cy="1732960"/>
          </a:xfrm>
          <a:prstGeom prst="rect">
            <a:avLst/>
          </a:prstGeom>
          <a:solidFill>
            <a:schemeClr val="bg1">
              <a:lumMod val="6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66</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2142989"/>
            <a:ext cx="5915317" cy="3786224"/>
          </a:xfrm>
        </p:spPr>
        <p:txBody>
          <a:bodyPr>
            <a:normAutofit/>
          </a:bodyPr>
          <a:lstStyle/>
          <a:p>
            <a:pPr marL="0" indent="0">
              <a:buNone/>
            </a:pPr>
            <a:r>
              <a:rPr lang="es-ES" dirty="0"/>
              <a:t>De manera similar, necesitamos saber qué parte del otro lado de nuestro espacio incluye evidencia. </a:t>
            </a:r>
          </a:p>
          <a:p>
            <a:pPr marL="0" indent="0">
              <a:buNone/>
            </a:pPr>
            <a:r>
              <a:rPr lang="es-ES" dirty="0"/>
              <a:t>Esa es la probabilidad de ver la evidencia dado que nuestra hipótesis no es cierta. </a:t>
            </a:r>
          </a:p>
          <a:p>
            <a:pPr marL="0" indent="0">
              <a:buNone/>
            </a:pPr>
            <a:r>
              <a:rPr lang="es-ES" i="1" dirty="0"/>
              <a:t>En el ejemplo, la probabilidad de que alguien que no sea bibliotecario coincida con la descripción de Esteban.</a:t>
            </a:r>
            <a:endParaRPr lang="es-ES_tradnl" sz="2400" i="1" dirty="0"/>
          </a:p>
        </p:txBody>
      </p:sp>
      <p:sp>
        <p:nvSpPr>
          <p:cNvPr id="4" name="Rectangle 3">
            <a:extLst>
              <a:ext uri="{FF2B5EF4-FFF2-40B4-BE49-F238E27FC236}">
                <a16:creationId xmlns:a16="http://schemas.microsoft.com/office/drawing/2014/main" id="{2B832BAE-A399-D9FE-B12D-A5186369F373}"/>
              </a:ext>
            </a:extLst>
          </p:cNvPr>
          <p:cNvSpPr/>
          <p:nvPr/>
        </p:nvSpPr>
        <p:spPr>
          <a:xfrm>
            <a:off x="7726809" y="4500282"/>
            <a:ext cx="3091191" cy="12462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A5CD18C6-705B-D945-185C-EDA98883E4CC}"/>
              </a:ext>
            </a:extLst>
          </p:cNvPr>
          <p:cNvSpPr/>
          <p:nvPr/>
        </p:nvSpPr>
        <p:spPr>
          <a:xfrm>
            <a:off x="8113058" y="2767322"/>
            <a:ext cx="2704941" cy="297919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8" name="TextBox 7">
            <a:extLst>
              <a:ext uri="{FF2B5EF4-FFF2-40B4-BE49-F238E27FC236}">
                <a16:creationId xmlns:a16="http://schemas.microsoft.com/office/drawing/2014/main" id="{B9302169-62C1-8CE7-22AC-D2942C95D8C2}"/>
              </a:ext>
            </a:extLst>
          </p:cNvPr>
          <p:cNvSpPr txBox="1"/>
          <p:nvPr/>
        </p:nvSpPr>
        <p:spPr>
          <a:xfrm>
            <a:off x="7222174" y="2124566"/>
            <a:ext cx="1407758" cy="369332"/>
          </a:xfrm>
          <a:prstGeom prst="rect">
            <a:avLst/>
          </a:prstGeom>
          <a:noFill/>
        </p:spPr>
        <p:txBody>
          <a:bodyPr wrap="none" rtlCol="0">
            <a:spAutoFit/>
          </a:bodyPr>
          <a:lstStyle/>
          <a:p>
            <a:r>
              <a:rPr lang="es-ES_tradnl" dirty="0"/>
              <a:t>P(H) = 1/21</a:t>
            </a:r>
          </a:p>
        </p:txBody>
      </p:sp>
      <p:sp>
        <p:nvSpPr>
          <p:cNvPr id="9" name="Right Brace 8">
            <a:extLst>
              <a:ext uri="{FF2B5EF4-FFF2-40B4-BE49-F238E27FC236}">
                <a16:creationId xmlns:a16="http://schemas.microsoft.com/office/drawing/2014/main" id="{1FA5A84B-A74F-9B4E-3E92-B7654345408B}"/>
              </a:ext>
            </a:extLst>
          </p:cNvPr>
          <p:cNvSpPr/>
          <p:nvPr/>
        </p:nvSpPr>
        <p:spPr>
          <a:xfrm rot="16200000">
            <a:off x="7836406" y="2415678"/>
            <a:ext cx="179294" cy="398488"/>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1" name="Right Brace 10">
            <a:extLst>
              <a:ext uri="{FF2B5EF4-FFF2-40B4-BE49-F238E27FC236}">
                <a16:creationId xmlns:a16="http://schemas.microsoft.com/office/drawing/2014/main" id="{164EA7C7-757D-D9B5-4819-C56E96DFB84C}"/>
              </a:ext>
            </a:extLst>
          </p:cNvPr>
          <p:cNvSpPr/>
          <p:nvPr/>
        </p:nvSpPr>
        <p:spPr>
          <a:xfrm rot="10800000">
            <a:off x="7440705" y="4500281"/>
            <a:ext cx="191753" cy="1246233"/>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2" name="TextBox 11">
            <a:extLst>
              <a:ext uri="{FF2B5EF4-FFF2-40B4-BE49-F238E27FC236}">
                <a16:creationId xmlns:a16="http://schemas.microsoft.com/office/drawing/2014/main" id="{588EB83C-8B95-9781-CEDA-00FF35289163}"/>
              </a:ext>
            </a:extLst>
          </p:cNvPr>
          <p:cNvSpPr txBox="1"/>
          <p:nvPr/>
        </p:nvSpPr>
        <p:spPr>
          <a:xfrm>
            <a:off x="5908756" y="4938732"/>
            <a:ext cx="1508746" cy="369332"/>
          </a:xfrm>
          <a:prstGeom prst="rect">
            <a:avLst/>
          </a:prstGeom>
          <a:noFill/>
        </p:spPr>
        <p:txBody>
          <a:bodyPr wrap="none" rtlCol="0">
            <a:spAutoFit/>
          </a:bodyPr>
          <a:lstStyle/>
          <a:p>
            <a:r>
              <a:rPr lang="es-ES_tradnl" dirty="0"/>
              <a:t>P(E|H) = 0.4</a:t>
            </a:r>
          </a:p>
        </p:txBody>
      </p:sp>
      <p:sp>
        <p:nvSpPr>
          <p:cNvPr id="13" name="Rectangle 12">
            <a:extLst>
              <a:ext uri="{FF2B5EF4-FFF2-40B4-BE49-F238E27FC236}">
                <a16:creationId xmlns:a16="http://schemas.microsoft.com/office/drawing/2014/main" id="{3ADBDF08-7B84-D534-99CE-8BBF881D4804}"/>
              </a:ext>
            </a:extLst>
          </p:cNvPr>
          <p:cNvSpPr/>
          <p:nvPr/>
        </p:nvSpPr>
        <p:spPr>
          <a:xfrm>
            <a:off x="8113057" y="2767321"/>
            <a:ext cx="2704941" cy="2540743"/>
          </a:xfrm>
          <a:prstGeom prst="rect">
            <a:avLst/>
          </a:prstGeom>
          <a:solidFill>
            <a:schemeClr val="tx1">
              <a:lumMod val="50000"/>
              <a:lumOff val="5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15" name="Right Brace 14">
            <a:extLst>
              <a:ext uri="{FF2B5EF4-FFF2-40B4-BE49-F238E27FC236}">
                <a16:creationId xmlns:a16="http://schemas.microsoft.com/office/drawing/2014/main" id="{55BE4B13-0F5F-86E2-F016-1B2A20199B13}"/>
              </a:ext>
            </a:extLst>
          </p:cNvPr>
          <p:cNvSpPr/>
          <p:nvPr/>
        </p:nvSpPr>
        <p:spPr>
          <a:xfrm rot="10800000" flipH="1">
            <a:off x="10912351" y="5308063"/>
            <a:ext cx="178694" cy="407006"/>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6" name="TextBox 15">
            <a:extLst>
              <a:ext uri="{FF2B5EF4-FFF2-40B4-BE49-F238E27FC236}">
                <a16:creationId xmlns:a16="http://schemas.microsoft.com/office/drawing/2014/main" id="{48EA7A02-F231-DC0F-BD71-214290DA31DD}"/>
              </a:ext>
            </a:extLst>
          </p:cNvPr>
          <p:cNvSpPr txBox="1"/>
          <p:nvPr/>
        </p:nvSpPr>
        <p:spPr>
          <a:xfrm rot="16200000">
            <a:off x="10444394" y="4877632"/>
            <a:ext cx="1662635" cy="369332"/>
          </a:xfrm>
          <a:prstGeom prst="rect">
            <a:avLst/>
          </a:prstGeom>
          <a:noFill/>
        </p:spPr>
        <p:txBody>
          <a:bodyPr wrap="none" rtlCol="0">
            <a:spAutoFit/>
          </a:bodyPr>
          <a:lstStyle/>
          <a:p>
            <a:r>
              <a:rPr lang="es-ES_tradnl" dirty="0"/>
              <a:t>P(E|~H) = 0.1</a:t>
            </a:r>
          </a:p>
        </p:txBody>
      </p:sp>
    </p:spTree>
    <p:extLst>
      <p:ext uri="{BB962C8B-B14F-4D97-AF65-F5344CB8AC3E}">
        <p14:creationId xmlns:p14="http://schemas.microsoft.com/office/powerpoint/2010/main" val="127835856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67</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2142989"/>
            <a:ext cx="10690063" cy="3786224"/>
          </a:xfrm>
        </p:spPr>
        <p:txBody>
          <a:bodyPr>
            <a:normAutofit/>
          </a:bodyPr>
          <a:lstStyle/>
          <a:p>
            <a:pPr marL="0" indent="0">
              <a:buNone/>
            </a:pPr>
            <a:r>
              <a:rPr lang="es-ES" dirty="0"/>
              <a:t>La probabilidad de que nuestra hipótesis del bibliotecario sea cierta dada la evidencia es el número total de bibliotecarios que se ajustan a la evidencia, 4, dividido por el número total de personas que se ajustan a la evidencia, 24.</a:t>
            </a:r>
          </a:p>
        </p:txBody>
      </p:sp>
      <p:sp>
        <p:nvSpPr>
          <p:cNvPr id="4" name="Rectangle 3">
            <a:extLst>
              <a:ext uri="{FF2B5EF4-FFF2-40B4-BE49-F238E27FC236}">
                <a16:creationId xmlns:a16="http://schemas.microsoft.com/office/drawing/2014/main" id="{2B832BAE-A399-D9FE-B12D-A5186369F373}"/>
              </a:ext>
            </a:extLst>
          </p:cNvPr>
          <p:cNvSpPr/>
          <p:nvPr/>
        </p:nvSpPr>
        <p:spPr>
          <a:xfrm>
            <a:off x="5520352" y="4682980"/>
            <a:ext cx="386246" cy="12462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A5CD18C6-705B-D945-185C-EDA98883E4CC}"/>
              </a:ext>
            </a:extLst>
          </p:cNvPr>
          <p:cNvSpPr/>
          <p:nvPr/>
        </p:nvSpPr>
        <p:spPr>
          <a:xfrm>
            <a:off x="6478526" y="5157853"/>
            <a:ext cx="1911669" cy="30986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8" name="TextBox 7">
            <a:extLst>
              <a:ext uri="{FF2B5EF4-FFF2-40B4-BE49-F238E27FC236}">
                <a16:creationId xmlns:a16="http://schemas.microsoft.com/office/drawing/2014/main" id="{B9302169-62C1-8CE7-22AC-D2942C95D8C2}"/>
              </a:ext>
            </a:extLst>
          </p:cNvPr>
          <p:cNvSpPr txBox="1"/>
          <p:nvPr/>
        </p:nvSpPr>
        <p:spPr>
          <a:xfrm>
            <a:off x="3835275" y="4220743"/>
            <a:ext cx="1685077" cy="523220"/>
          </a:xfrm>
          <a:prstGeom prst="rect">
            <a:avLst/>
          </a:prstGeom>
          <a:noFill/>
        </p:spPr>
        <p:txBody>
          <a:bodyPr wrap="none" rtlCol="0">
            <a:spAutoFit/>
          </a:bodyPr>
          <a:lstStyle/>
          <a:p>
            <a:r>
              <a:rPr lang="es-ES_tradnl" sz="2800" dirty="0"/>
              <a:t>P(H|E) =</a:t>
            </a:r>
          </a:p>
        </p:txBody>
      </p:sp>
      <p:sp>
        <p:nvSpPr>
          <p:cNvPr id="17" name="Rectangle 16">
            <a:extLst>
              <a:ext uri="{FF2B5EF4-FFF2-40B4-BE49-F238E27FC236}">
                <a16:creationId xmlns:a16="http://schemas.microsoft.com/office/drawing/2014/main" id="{4D6AA968-8948-29F4-BC15-11061D1EB260}"/>
              </a:ext>
            </a:extLst>
          </p:cNvPr>
          <p:cNvSpPr/>
          <p:nvPr/>
        </p:nvSpPr>
        <p:spPr>
          <a:xfrm>
            <a:off x="6891952" y="3036042"/>
            <a:ext cx="386246" cy="12462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18" name="Straight Connector 17">
            <a:extLst>
              <a:ext uri="{FF2B5EF4-FFF2-40B4-BE49-F238E27FC236}">
                <a16:creationId xmlns:a16="http://schemas.microsoft.com/office/drawing/2014/main" id="{68BD79F3-8F93-0015-6101-D12107B881DE}"/>
              </a:ext>
            </a:extLst>
          </p:cNvPr>
          <p:cNvCxnSpPr>
            <a:cxnSpLocks/>
          </p:cNvCxnSpPr>
          <p:nvPr/>
        </p:nvCxnSpPr>
        <p:spPr>
          <a:xfrm>
            <a:off x="5520352" y="4482353"/>
            <a:ext cx="2967370" cy="0"/>
          </a:xfrm>
          <a:prstGeom prst="line">
            <a:avLst/>
          </a:prstGeom>
          <a:ln w="28575"/>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863174B3-2FF7-D19D-AF49-19C343C974EA}"/>
              </a:ext>
            </a:extLst>
          </p:cNvPr>
          <p:cNvSpPr txBox="1"/>
          <p:nvPr/>
        </p:nvSpPr>
        <p:spPr>
          <a:xfrm>
            <a:off x="5975082" y="5128121"/>
            <a:ext cx="338554" cy="369332"/>
          </a:xfrm>
          <a:prstGeom prst="rect">
            <a:avLst/>
          </a:prstGeom>
          <a:noFill/>
        </p:spPr>
        <p:txBody>
          <a:bodyPr wrap="none" rtlCol="0">
            <a:spAutoFit/>
          </a:bodyPr>
          <a:lstStyle/>
          <a:p>
            <a:r>
              <a:rPr lang="es-ES_tradnl" dirty="0"/>
              <a:t>+</a:t>
            </a:r>
          </a:p>
        </p:txBody>
      </p:sp>
    </p:spTree>
    <p:extLst>
      <p:ext uri="{BB962C8B-B14F-4D97-AF65-F5344CB8AC3E}">
        <p14:creationId xmlns:p14="http://schemas.microsoft.com/office/powerpoint/2010/main" val="335296588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68</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2142989"/>
            <a:ext cx="5987035" cy="3786224"/>
          </a:xfrm>
        </p:spPr>
        <p:txBody>
          <a:bodyPr>
            <a:normAutofit/>
          </a:bodyPr>
          <a:lstStyle/>
          <a:p>
            <a:pPr marL="0" indent="0">
              <a:buNone/>
            </a:pPr>
            <a:r>
              <a:rPr lang="es-ES" dirty="0"/>
              <a:t>¿De dónde viene ese 4? </a:t>
            </a:r>
          </a:p>
          <a:p>
            <a:pPr marL="0" indent="0">
              <a:buNone/>
            </a:pPr>
            <a:r>
              <a:rPr lang="es-ES" dirty="0"/>
              <a:t>Es el número total de personas, multiplicado por la </a:t>
            </a:r>
            <a:r>
              <a:rPr lang="es-ES" dirty="0">
                <a:solidFill>
                  <a:schemeClr val="accent1">
                    <a:lumMod val="75000"/>
                  </a:schemeClr>
                </a:solidFill>
              </a:rPr>
              <a:t>probabilidad a priori de ser bibliotecario</a:t>
            </a:r>
            <a:r>
              <a:rPr lang="es-ES" dirty="0"/>
              <a:t>, lo que es un total de </a:t>
            </a:r>
            <a:r>
              <a:rPr lang="es-ES" b="1" dirty="0">
                <a:solidFill>
                  <a:schemeClr val="accent1">
                    <a:lumMod val="75000"/>
                  </a:schemeClr>
                </a:solidFill>
              </a:rPr>
              <a:t>10 bibliotecarios</a:t>
            </a:r>
            <a:r>
              <a:rPr lang="es-ES" dirty="0"/>
              <a:t>, multiplicado </a:t>
            </a:r>
            <a:r>
              <a:rPr lang="es-ES" b="1" dirty="0">
                <a:solidFill>
                  <a:schemeClr val="accent4">
                    <a:lumMod val="60000"/>
                    <a:lumOff val="40000"/>
                  </a:schemeClr>
                </a:solidFill>
              </a:rPr>
              <a:t>por la probabilidad de que uno de ellos se ajuste a la evidencia</a:t>
            </a:r>
            <a:r>
              <a:rPr lang="es-ES" dirty="0"/>
              <a:t>.</a:t>
            </a:r>
          </a:p>
        </p:txBody>
      </p:sp>
      <p:grpSp>
        <p:nvGrpSpPr>
          <p:cNvPr id="23" name="Group 22">
            <a:extLst>
              <a:ext uri="{FF2B5EF4-FFF2-40B4-BE49-F238E27FC236}">
                <a16:creationId xmlns:a16="http://schemas.microsoft.com/office/drawing/2014/main" id="{0FB77E9F-5310-FB01-93BF-1634D0B7A040}"/>
              </a:ext>
            </a:extLst>
          </p:cNvPr>
          <p:cNvGrpSpPr/>
          <p:nvPr/>
        </p:nvGrpSpPr>
        <p:grpSpPr>
          <a:xfrm>
            <a:off x="7623214" y="3187143"/>
            <a:ext cx="3080646" cy="2559371"/>
            <a:chOff x="6502625" y="2161343"/>
            <a:chExt cx="4315375" cy="3585172"/>
          </a:xfrm>
        </p:grpSpPr>
        <p:sp>
          <p:nvSpPr>
            <p:cNvPr id="9" name="Rectangle 8">
              <a:extLst>
                <a:ext uri="{FF2B5EF4-FFF2-40B4-BE49-F238E27FC236}">
                  <a16:creationId xmlns:a16="http://schemas.microsoft.com/office/drawing/2014/main" id="{E29A80AD-3E3F-CDA5-BDB5-256F8EE09D9B}"/>
                </a:ext>
              </a:extLst>
            </p:cNvPr>
            <p:cNvSpPr/>
            <p:nvPr/>
          </p:nvSpPr>
          <p:spPr>
            <a:xfrm>
              <a:off x="7726809" y="2767323"/>
              <a:ext cx="3091191" cy="1732960"/>
            </a:xfrm>
            <a:prstGeom prst="rect">
              <a:avLst/>
            </a:prstGeom>
            <a:solidFill>
              <a:schemeClr val="bg1">
                <a:lumMod val="6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0" name="Rectangle 9">
              <a:extLst>
                <a:ext uri="{FF2B5EF4-FFF2-40B4-BE49-F238E27FC236}">
                  <a16:creationId xmlns:a16="http://schemas.microsoft.com/office/drawing/2014/main" id="{DD9655EA-0D69-9211-A722-0F65489FD2A1}"/>
                </a:ext>
              </a:extLst>
            </p:cNvPr>
            <p:cNvSpPr/>
            <p:nvPr/>
          </p:nvSpPr>
          <p:spPr>
            <a:xfrm>
              <a:off x="7726809" y="4500282"/>
              <a:ext cx="3091191" cy="12462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BC774BF1-0ACD-2DF9-3941-EA9BF6D11C86}"/>
                </a:ext>
              </a:extLst>
            </p:cNvPr>
            <p:cNvSpPr/>
            <p:nvPr/>
          </p:nvSpPr>
          <p:spPr>
            <a:xfrm>
              <a:off x="8113058" y="2767322"/>
              <a:ext cx="2704941" cy="297919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12" name="TextBox 11">
              <a:extLst>
                <a:ext uri="{FF2B5EF4-FFF2-40B4-BE49-F238E27FC236}">
                  <a16:creationId xmlns:a16="http://schemas.microsoft.com/office/drawing/2014/main" id="{3709D677-FE97-24EE-BE26-FD55C32DC8C4}"/>
                </a:ext>
              </a:extLst>
            </p:cNvPr>
            <p:cNvSpPr txBox="1"/>
            <p:nvPr/>
          </p:nvSpPr>
          <p:spPr>
            <a:xfrm>
              <a:off x="7594872" y="2161343"/>
              <a:ext cx="703288" cy="388021"/>
            </a:xfrm>
            <a:prstGeom prst="rect">
              <a:avLst/>
            </a:prstGeom>
            <a:noFill/>
          </p:spPr>
          <p:txBody>
            <a:bodyPr wrap="none" rtlCol="0">
              <a:spAutoFit/>
            </a:bodyPr>
            <a:lstStyle/>
            <a:p>
              <a:r>
                <a:rPr lang="es-ES_tradnl" sz="1200" dirty="0"/>
                <a:t>P(H)</a:t>
              </a:r>
            </a:p>
          </p:txBody>
        </p:sp>
        <p:sp>
          <p:nvSpPr>
            <p:cNvPr id="13" name="Right Brace 12">
              <a:extLst>
                <a:ext uri="{FF2B5EF4-FFF2-40B4-BE49-F238E27FC236}">
                  <a16:creationId xmlns:a16="http://schemas.microsoft.com/office/drawing/2014/main" id="{AA420B17-69C6-9D7A-551B-31ACDBB3E97B}"/>
                </a:ext>
              </a:extLst>
            </p:cNvPr>
            <p:cNvSpPr/>
            <p:nvPr/>
          </p:nvSpPr>
          <p:spPr>
            <a:xfrm rot="16200000">
              <a:off x="7836406" y="2415678"/>
              <a:ext cx="179294" cy="398488"/>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5" name="Right Brace 14">
              <a:extLst>
                <a:ext uri="{FF2B5EF4-FFF2-40B4-BE49-F238E27FC236}">
                  <a16:creationId xmlns:a16="http://schemas.microsoft.com/office/drawing/2014/main" id="{0B0667DC-84BE-141E-8F19-0BFD5FFBA399}"/>
                </a:ext>
              </a:extLst>
            </p:cNvPr>
            <p:cNvSpPr/>
            <p:nvPr/>
          </p:nvSpPr>
          <p:spPr>
            <a:xfrm rot="10800000">
              <a:off x="7440705" y="4500281"/>
              <a:ext cx="191753" cy="1246233"/>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6" name="TextBox 15">
              <a:extLst>
                <a:ext uri="{FF2B5EF4-FFF2-40B4-BE49-F238E27FC236}">
                  <a16:creationId xmlns:a16="http://schemas.microsoft.com/office/drawing/2014/main" id="{278D6E09-3B7E-ABEF-A510-7242620CCA65}"/>
                </a:ext>
              </a:extLst>
            </p:cNvPr>
            <p:cNvSpPr txBox="1"/>
            <p:nvPr/>
          </p:nvSpPr>
          <p:spPr>
            <a:xfrm>
              <a:off x="6502625" y="4938731"/>
              <a:ext cx="961519" cy="388021"/>
            </a:xfrm>
            <a:prstGeom prst="rect">
              <a:avLst/>
            </a:prstGeom>
            <a:noFill/>
          </p:spPr>
          <p:txBody>
            <a:bodyPr wrap="none" rtlCol="0">
              <a:spAutoFit/>
            </a:bodyPr>
            <a:lstStyle/>
            <a:p>
              <a:r>
                <a:rPr lang="es-ES_tradnl" sz="1200" dirty="0"/>
                <a:t>P(E|H)</a:t>
              </a:r>
            </a:p>
          </p:txBody>
        </p:sp>
        <p:sp>
          <p:nvSpPr>
            <p:cNvPr id="20" name="Rectangle 19">
              <a:extLst>
                <a:ext uri="{FF2B5EF4-FFF2-40B4-BE49-F238E27FC236}">
                  <a16:creationId xmlns:a16="http://schemas.microsoft.com/office/drawing/2014/main" id="{BF81C2F5-6ACF-04FC-9C9E-98BD22003F47}"/>
                </a:ext>
              </a:extLst>
            </p:cNvPr>
            <p:cNvSpPr/>
            <p:nvPr/>
          </p:nvSpPr>
          <p:spPr>
            <a:xfrm>
              <a:off x="8113057" y="2767321"/>
              <a:ext cx="2704941" cy="2540743"/>
            </a:xfrm>
            <a:prstGeom prst="rect">
              <a:avLst/>
            </a:prstGeom>
            <a:solidFill>
              <a:schemeClr val="tx1">
                <a:lumMod val="50000"/>
                <a:lumOff val="5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grpSp>
      <p:sp>
        <p:nvSpPr>
          <p:cNvPr id="24" name="Rectangle 23">
            <a:extLst>
              <a:ext uri="{FF2B5EF4-FFF2-40B4-BE49-F238E27FC236}">
                <a16:creationId xmlns:a16="http://schemas.microsoft.com/office/drawing/2014/main" id="{22934250-AB14-1D67-40D2-9944BCB9B9D1}"/>
              </a:ext>
            </a:extLst>
          </p:cNvPr>
          <p:cNvSpPr/>
          <p:nvPr/>
        </p:nvSpPr>
        <p:spPr>
          <a:xfrm>
            <a:off x="7880243" y="1912156"/>
            <a:ext cx="268571" cy="8896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6" name="TextBox 25">
            <a:extLst>
              <a:ext uri="{FF2B5EF4-FFF2-40B4-BE49-F238E27FC236}">
                <a16:creationId xmlns:a16="http://schemas.microsoft.com/office/drawing/2014/main" id="{8575F86D-1EFB-788B-25FD-235458F3F052}"/>
              </a:ext>
            </a:extLst>
          </p:cNvPr>
          <p:cNvSpPr txBox="1"/>
          <p:nvPr/>
        </p:nvSpPr>
        <p:spPr>
          <a:xfrm>
            <a:off x="8148815" y="2167718"/>
            <a:ext cx="2903359" cy="369332"/>
          </a:xfrm>
          <a:prstGeom prst="rect">
            <a:avLst/>
          </a:prstGeom>
          <a:noFill/>
        </p:spPr>
        <p:txBody>
          <a:bodyPr wrap="none" rtlCol="0">
            <a:spAutoFit/>
          </a:bodyPr>
          <a:lstStyle/>
          <a:p>
            <a:r>
              <a:rPr lang="es-ES_tradnl" dirty="0"/>
              <a:t>= (#personas) </a:t>
            </a:r>
            <a:r>
              <a:rPr lang="es-ES_tradnl" b="1" dirty="0">
                <a:solidFill>
                  <a:schemeClr val="accent1">
                    <a:lumMod val="75000"/>
                  </a:schemeClr>
                </a:solidFill>
              </a:rPr>
              <a:t>P(H)</a:t>
            </a:r>
            <a:r>
              <a:rPr lang="es-ES_tradnl" dirty="0"/>
              <a:t> </a:t>
            </a:r>
            <a:r>
              <a:rPr lang="es-ES_tradnl" b="1" dirty="0">
                <a:solidFill>
                  <a:schemeClr val="accent4">
                    <a:lumMod val="60000"/>
                    <a:lumOff val="40000"/>
                  </a:schemeClr>
                </a:solidFill>
              </a:rPr>
              <a:t>P(E|H)</a:t>
            </a:r>
          </a:p>
        </p:txBody>
      </p:sp>
    </p:spTree>
    <p:extLst>
      <p:ext uri="{BB962C8B-B14F-4D97-AF65-F5344CB8AC3E}">
        <p14:creationId xmlns:p14="http://schemas.microsoft.com/office/powerpoint/2010/main" val="205057121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69</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2142989"/>
            <a:ext cx="5987035" cy="3786224"/>
          </a:xfrm>
        </p:spPr>
        <p:txBody>
          <a:bodyPr>
            <a:normAutofit/>
          </a:bodyPr>
          <a:lstStyle/>
          <a:p>
            <a:pPr marL="0" indent="0" rtl="0">
              <a:buNone/>
            </a:pPr>
            <a:r>
              <a:rPr lang="es-ES" dirty="0"/>
              <a:t>Ese mismo número aparece en el denominador. Pero también se necesita agregar otro número, que en nuestro ejemplo fue 20. </a:t>
            </a:r>
          </a:p>
          <a:p>
            <a:pPr marL="0" indent="0" rtl="0">
              <a:buNone/>
            </a:pPr>
            <a:r>
              <a:rPr lang="es-ES" dirty="0"/>
              <a:t>Eso surgió del número total de personas multiplicado por la </a:t>
            </a:r>
            <a:r>
              <a:rPr lang="es-ES" dirty="0">
                <a:solidFill>
                  <a:schemeClr val="accent1">
                    <a:lumMod val="75000"/>
                  </a:schemeClr>
                </a:solidFill>
              </a:rPr>
              <a:t>proporción que </a:t>
            </a:r>
            <a:r>
              <a:rPr lang="es-ES" b="1" dirty="0">
                <a:solidFill>
                  <a:srgbClr val="C00000"/>
                </a:solidFill>
              </a:rPr>
              <a:t>no</a:t>
            </a:r>
            <a:r>
              <a:rPr lang="es-ES" dirty="0">
                <a:solidFill>
                  <a:schemeClr val="accent1">
                    <a:lumMod val="75000"/>
                  </a:schemeClr>
                </a:solidFill>
              </a:rPr>
              <a:t> son bibliotecarios</a:t>
            </a:r>
            <a:r>
              <a:rPr lang="es-ES" dirty="0"/>
              <a:t>, multiplicado por </a:t>
            </a:r>
            <a:r>
              <a:rPr lang="es-ES" b="1" dirty="0">
                <a:solidFill>
                  <a:schemeClr val="accent4">
                    <a:lumMod val="60000"/>
                    <a:lumOff val="40000"/>
                  </a:schemeClr>
                </a:solidFill>
              </a:rPr>
              <a:t>la proporción de aquellos que se ajustan a la evidencia</a:t>
            </a:r>
            <a:r>
              <a:rPr lang="es-ES" dirty="0"/>
              <a:t>.</a:t>
            </a:r>
          </a:p>
        </p:txBody>
      </p:sp>
      <p:grpSp>
        <p:nvGrpSpPr>
          <p:cNvPr id="23" name="Group 22">
            <a:extLst>
              <a:ext uri="{FF2B5EF4-FFF2-40B4-BE49-F238E27FC236}">
                <a16:creationId xmlns:a16="http://schemas.microsoft.com/office/drawing/2014/main" id="{0FB77E9F-5310-FB01-93BF-1634D0B7A040}"/>
              </a:ext>
            </a:extLst>
          </p:cNvPr>
          <p:cNvGrpSpPr/>
          <p:nvPr/>
        </p:nvGrpSpPr>
        <p:grpSpPr>
          <a:xfrm>
            <a:off x="8497129" y="3619736"/>
            <a:ext cx="2206729" cy="2126777"/>
            <a:chOff x="7726809" y="2767321"/>
            <a:chExt cx="3091191" cy="2979194"/>
          </a:xfrm>
        </p:grpSpPr>
        <p:sp>
          <p:nvSpPr>
            <p:cNvPr id="9" name="Rectangle 8">
              <a:extLst>
                <a:ext uri="{FF2B5EF4-FFF2-40B4-BE49-F238E27FC236}">
                  <a16:creationId xmlns:a16="http://schemas.microsoft.com/office/drawing/2014/main" id="{E29A80AD-3E3F-CDA5-BDB5-256F8EE09D9B}"/>
                </a:ext>
              </a:extLst>
            </p:cNvPr>
            <p:cNvSpPr/>
            <p:nvPr/>
          </p:nvSpPr>
          <p:spPr>
            <a:xfrm>
              <a:off x="7726809" y="2767323"/>
              <a:ext cx="3091191" cy="1732960"/>
            </a:xfrm>
            <a:prstGeom prst="rect">
              <a:avLst/>
            </a:prstGeom>
            <a:solidFill>
              <a:schemeClr val="bg1">
                <a:lumMod val="6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0" name="Rectangle 9">
              <a:extLst>
                <a:ext uri="{FF2B5EF4-FFF2-40B4-BE49-F238E27FC236}">
                  <a16:creationId xmlns:a16="http://schemas.microsoft.com/office/drawing/2014/main" id="{DD9655EA-0D69-9211-A722-0F65489FD2A1}"/>
                </a:ext>
              </a:extLst>
            </p:cNvPr>
            <p:cNvSpPr/>
            <p:nvPr/>
          </p:nvSpPr>
          <p:spPr>
            <a:xfrm>
              <a:off x="7726809" y="4500282"/>
              <a:ext cx="3091191" cy="12462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BC774BF1-0ACD-2DF9-3941-EA9BF6D11C86}"/>
                </a:ext>
              </a:extLst>
            </p:cNvPr>
            <p:cNvSpPr/>
            <p:nvPr/>
          </p:nvSpPr>
          <p:spPr>
            <a:xfrm>
              <a:off x="8113058" y="2767322"/>
              <a:ext cx="2704941" cy="297919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20" name="Rectangle 19">
              <a:extLst>
                <a:ext uri="{FF2B5EF4-FFF2-40B4-BE49-F238E27FC236}">
                  <a16:creationId xmlns:a16="http://schemas.microsoft.com/office/drawing/2014/main" id="{BF81C2F5-6ACF-04FC-9C9E-98BD22003F47}"/>
                </a:ext>
              </a:extLst>
            </p:cNvPr>
            <p:cNvSpPr/>
            <p:nvPr/>
          </p:nvSpPr>
          <p:spPr>
            <a:xfrm>
              <a:off x="8113057" y="2767321"/>
              <a:ext cx="2704941" cy="2540743"/>
            </a:xfrm>
            <a:prstGeom prst="rect">
              <a:avLst/>
            </a:prstGeom>
            <a:solidFill>
              <a:schemeClr val="tx1">
                <a:lumMod val="50000"/>
                <a:lumOff val="5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grpSp>
      <p:sp>
        <p:nvSpPr>
          <p:cNvPr id="26" name="TextBox 25">
            <a:extLst>
              <a:ext uri="{FF2B5EF4-FFF2-40B4-BE49-F238E27FC236}">
                <a16:creationId xmlns:a16="http://schemas.microsoft.com/office/drawing/2014/main" id="{8575F86D-1EFB-788B-25FD-235458F3F052}"/>
              </a:ext>
            </a:extLst>
          </p:cNvPr>
          <p:cNvSpPr txBox="1"/>
          <p:nvPr/>
        </p:nvSpPr>
        <p:spPr>
          <a:xfrm>
            <a:off x="8952534" y="2186508"/>
            <a:ext cx="3081293" cy="369332"/>
          </a:xfrm>
          <a:prstGeom prst="rect">
            <a:avLst/>
          </a:prstGeom>
          <a:noFill/>
        </p:spPr>
        <p:txBody>
          <a:bodyPr wrap="none" rtlCol="0">
            <a:spAutoFit/>
          </a:bodyPr>
          <a:lstStyle/>
          <a:p>
            <a:r>
              <a:rPr lang="es-ES_tradnl" dirty="0"/>
              <a:t>= (#personas) </a:t>
            </a:r>
            <a:r>
              <a:rPr lang="es-ES_tradnl" b="1" dirty="0">
                <a:solidFill>
                  <a:schemeClr val="accent1">
                    <a:lumMod val="75000"/>
                  </a:schemeClr>
                </a:solidFill>
              </a:rPr>
              <a:t>P(!H)</a:t>
            </a:r>
            <a:r>
              <a:rPr lang="es-ES_tradnl" dirty="0"/>
              <a:t> </a:t>
            </a:r>
            <a:r>
              <a:rPr lang="es-ES_tradnl" b="1" dirty="0">
                <a:solidFill>
                  <a:schemeClr val="accent4">
                    <a:lumMod val="60000"/>
                    <a:lumOff val="40000"/>
                  </a:schemeClr>
                </a:solidFill>
              </a:rPr>
              <a:t>P(E|!H)</a:t>
            </a:r>
          </a:p>
        </p:txBody>
      </p:sp>
      <p:sp>
        <p:nvSpPr>
          <p:cNvPr id="4" name="Rectangle 3">
            <a:extLst>
              <a:ext uri="{FF2B5EF4-FFF2-40B4-BE49-F238E27FC236}">
                <a16:creationId xmlns:a16="http://schemas.microsoft.com/office/drawing/2014/main" id="{11ACD417-CB09-9A6D-33E2-293F56BCD815}"/>
              </a:ext>
            </a:extLst>
          </p:cNvPr>
          <p:cNvSpPr/>
          <p:nvPr/>
        </p:nvSpPr>
        <p:spPr>
          <a:xfrm>
            <a:off x="7000919" y="2214675"/>
            <a:ext cx="1930995" cy="31299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dirty="0"/>
          </a:p>
        </p:txBody>
      </p:sp>
      <p:sp>
        <p:nvSpPr>
          <p:cNvPr id="7" name="Right Brace 6">
            <a:extLst>
              <a:ext uri="{FF2B5EF4-FFF2-40B4-BE49-F238E27FC236}">
                <a16:creationId xmlns:a16="http://schemas.microsoft.com/office/drawing/2014/main" id="{4C796A0D-84FE-4888-9F59-1B84C012BD52}"/>
              </a:ext>
            </a:extLst>
          </p:cNvPr>
          <p:cNvSpPr/>
          <p:nvPr/>
        </p:nvSpPr>
        <p:spPr>
          <a:xfrm rot="16200000">
            <a:off x="9698191" y="2569268"/>
            <a:ext cx="127993" cy="1883347"/>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8" name="TextBox 7">
            <a:extLst>
              <a:ext uri="{FF2B5EF4-FFF2-40B4-BE49-F238E27FC236}">
                <a16:creationId xmlns:a16="http://schemas.microsoft.com/office/drawing/2014/main" id="{2A1ED623-51D3-A0F6-8772-9DD63D99B382}"/>
              </a:ext>
            </a:extLst>
          </p:cNvPr>
          <p:cNvSpPr txBox="1"/>
          <p:nvPr/>
        </p:nvSpPr>
        <p:spPr>
          <a:xfrm>
            <a:off x="9465690" y="3187143"/>
            <a:ext cx="545342" cy="276999"/>
          </a:xfrm>
          <a:prstGeom prst="rect">
            <a:avLst/>
          </a:prstGeom>
          <a:noFill/>
        </p:spPr>
        <p:txBody>
          <a:bodyPr wrap="none" rtlCol="0">
            <a:spAutoFit/>
          </a:bodyPr>
          <a:lstStyle/>
          <a:p>
            <a:r>
              <a:rPr lang="es-ES_tradnl" sz="1200" dirty="0"/>
              <a:t>P(!H)</a:t>
            </a:r>
          </a:p>
        </p:txBody>
      </p:sp>
      <p:sp>
        <p:nvSpPr>
          <p:cNvPr id="17" name="Right Brace 16">
            <a:extLst>
              <a:ext uri="{FF2B5EF4-FFF2-40B4-BE49-F238E27FC236}">
                <a16:creationId xmlns:a16="http://schemas.microsoft.com/office/drawing/2014/main" id="{ED99D741-C719-9CD2-17F4-CD9979254CCF}"/>
              </a:ext>
            </a:extLst>
          </p:cNvPr>
          <p:cNvSpPr/>
          <p:nvPr/>
        </p:nvSpPr>
        <p:spPr>
          <a:xfrm>
            <a:off x="10771215" y="5433513"/>
            <a:ext cx="136888" cy="312999"/>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18" name="TextBox 17">
            <a:extLst>
              <a:ext uri="{FF2B5EF4-FFF2-40B4-BE49-F238E27FC236}">
                <a16:creationId xmlns:a16="http://schemas.microsoft.com/office/drawing/2014/main" id="{0C636B13-58F3-F8EC-A4E5-F34593B99315}"/>
              </a:ext>
            </a:extLst>
          </p:cNvPr>
          <p:cNvSpPr txBox="1"/>
          <p:nvPr/>
        </p:nvSpPr>
        <p:spPr>
          <a:xfrm>
            <a:off x="10899292" y="5433513"/>
            <a:ext cx="729687" cy="276999"/>
          </a:xfrm>
          <a:prstGeom prst="rect">
            <a:avLst/>
          </a:prstGeom>
          <a:noFill/>
        </p:spPr>
        <p:txBody>
          <a:bodyPr wrap="none" rtlCol="0">
            <a:spAutoFit/>
          </a:bodyPr>
          <a:lstStyle/>
          <a:p>
            <a:r>
              <a:rPr lang="es-ES_tradnl" sz="1200" dirty="0"/>
              <a:t>P(E|!H)</a:t>
            </a:r>
          </a:p>
        </p:txBody>
      </p:sp>
    </p:spTree>
    <p:extLst>
      <p:ext uri="{BB962C8B-B14F-4D97-AF65-F5344CB8AC3E}">
        <p14:creationId xmlns:p14="http://schemas.microsoft.com/office/powerpoint/2010/main" val="2090950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Métricas de evaluación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0084E7F-FD36-9BC9-12A6-6579659345AF}"/>
                  </a:ext>
                </a:extLst>
              </p:cNvPr>
              <p:cNvSpPr>
                <a:spLocks noGrp="1"/>
              </p:cNvSpPr>
              <p:nvPr>
                <p:ph idx="1"/>
              </p:nvPr>
            </p:nvSpPr>
            <p:spPr>
              <a:xfrm>
                <a:off x="700636" y="2162286"/>
                <a:ext cx="10691264" cy="3861995"/>
              </a:xfrm>
            </p:spPr>
            <p:txBody>
              <a:bodyPr>
                <a:normAutofit/>
              </a:bodyPr>
              <a:lstStyle/>
              <a:p>
                <a:r>
                  <a:rPr lang="es-ES_tradnl" sz="2400" dirty="0"/>
                  <a:t>El coeficiente de Pearson (R</a:t>
                </a:r>
                <a:r>
                  <a:rPr lang="es-ES_tradnl" sz="2400" baseline="30000" dirty="0"/>
                  <a:t>2</a:t>
                </a:r>
                <a:r>
                  <a:rPr lang="es-ES_tradnl" sz="2400" dirty="0"/>
                  <a:t>).</a:t>
                </a:r>
              </a:p>
              <a:p>
                <a:r>
                  <a:rPr lang="es-ES_tradnl" sz="2400" dirty="0"/>
                  <a:t>Error absoluto medio:  </a:t>
                </a:r>
                <a14:m>
                  <m:oMath xmlns:m="http://schemas.openxmlformats.org/officeDocument/2006/math">
                    <m:r>
                      <a:rPr lang="en-US" sz="2400" b="0" i="1" smtClean="0">
                        <a:latin typeface="Cambria Math" panose="02040503050406030204" pitchFamily="18" charset="0"/>
                      </a:rPr>
                      <m:t>𝑀𝐴𝐸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e>
                    </m:nary>
                  </m:oMath>
                </a14:m>
                <a:endParaRPr lang="es-ES_tradnl" sz="2400" dirty="0"/>
              </a:p>
              <a:p>
                <a:r>
                  <a:rPr lang="es-ES_tradnl" sz="2400" dirty="0"/>
                  <a:t>Error cuadrático medio: </a:t>
                </a:r>
                <a14:m>
                  <m:oMath xmlns:m="http://schemas.openxmlformats.org/officeDocument/2006/math">
                    <m:r>
                      <a:rPr lang="en-US" sz="2400" b="0" i="1" smtClean="0">
                        <a:latin typeface="Cambria Math" panose="02040503050406030204" pitchFamily="18" charset="0"/>
                      </a:rPr>
                      <m:t>𝑀𝑆𝐸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n-US" sz="2400" b="0" i="1" smtClean="0">
                                <a:latin typeface="Cambria Math" panose="02040503050406030204" pitchFamily="18" charset="0"/>
                              </a:rPr>
                            </m:ctrlPr>
                          </m:sSupPr>
                          <m:e>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b="0" i="1" smtClean="0">
                                <a:latin typeface="Cambria Math" panose="02040503050406030204" pitchFamily="18" charset="0"/>
                              </a:rPr>
                              <m:t>2</m:t>
                            </m:r>
                          </m:sup>
                        </m:sSup>
                      </m:e>
                    </m:nary>
                  </m:oMath>
                </a14:m>
                <a:endParaRPr lang="es-ES_tradnl" sz="2400" dirty="0"/>
              </a:p>
              <a:p>
                <a:r>
                  <a:rPr lang="es-ES_tradnl" sz="2400" dirty="0"/>
                  <a:t>Error absoluto porcentual medio: </a:t>
                </a:r>
                <a14:m>
                  <m:oMath xmlns:m="http://schemas.openxmlformats.org/officeDocument/2006/math">
                    <m:r>
                      <a:rPr lang="en-US" sz="2400" b="0" i="1" smtClean="0">
                        <a:latin typeface="Cambria Math" panose="02040503050406030204" pitchFamily="18" charset="0"/>
                      </a:rPr>
                      <m:t>𝑀𝐴𝑃𝐸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100%</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d>
                          <m:dPr>
                            <m:begChr m:val="|"/>
                            <m:endChr m:val="|"/>
                            <m:ctrlPr>
                              <a:rPr lang="en-US" sz="2400" b="0" i="1" smtClean="0">
                                <a:latin typeface="Cambria Math" panose="02040503050406030204" pitchFamily="18" charset="0"/>
                              </a:rPr>
                            </m:ctrlPr>
                          </m:dPr>
                          <m:e>
                            <m:f>
                              <m:fPr>
                                <m:ctrlPr>
                                  <a:rPr lang="en-US" sz="2400" b="0" i="1" smtClean="0">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num>
                              <m:den>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den>
                            </m:f>
                          </m:e>
                        </m:d>
                      </m:e>
                    </m:nary>
                  </m:oMath>
                </a14:m>
                <a:r>
                  <a:rPr lang="es-ES_tradnl" sz="2400" dirty="0"/>
                  <a:t> </a:t>
                </a:r>
              </a:p>
              <a:p>
                <a:r>
                  <a:rPr lang="es-ES_tradnl" sz="2400" dirty="0"/>
                  <a:t>Error porcentual medio: </a:t>
                </a:r>
                <a14:m>
                  <m:oMath xmlns:m="http://schemas.openxmlformats.org/officeDocument/2006/math">
                    <m:r>
                      <a:rPr lang="en-US" sz="2400" b="0" i="1" smtClean="0">
                        <a:latin typeface="Cambria Math" panose="02040503050406030204" pitchFamily="18" charset="0"/>
                      </a:rPr>
                      <m:t>𝑀𝑃𝐸</m:t>
                    </m:r>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100%</m:t>
                        </m:r>
                      </m:num>
                      <m:den>
                        <m:r>
                          <a:rPr lang="en-US" sz="2400" b="0" i="1" smtClean="0">
                            <a:latin typeface="Cambria Math" panose="02040503050406030204" pitchFamily="18" charset="0"/>
                          </a:rPr>
                          <m:t>𝑁</m:t>
                        </m:r>
                      </m:den>
                    </m:f>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num>
                          <m:den>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den>
                        </m:f>
                      </m:e>
                    </m:nary>
                  </m:oMath>
                </a14:m>
                <a:endParaRPr lang="es-ES_tradnl" sz="2400" dirty="0"/>
              </a:p>
              <a:p>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F0084E7F-FD36-9BC9-12A6-6579659345AF}"/>
                  </a:ext>
                </a:extLst>
              </p:cNvPr>
              <p:cNvSpPr>
                <a:spLocks noGrp="1" noRot="1" noChangeAspect="1" noMove="1" noResize="1" noEditPoints="1" noAdjustHandles="1" noChangeArrowheads="1" noChangeShapeType="1" noTextEdit="1"/>
              </p:cNvSpPr>
              <p:nvPr>
                <p:ph idx="1"/>
              </p:nvPr>
            </p:nvSpPr>
            <p:spPr>
              <a:xfrm>
                <a:off x="700636" y="2162286"/>
                <a:ext cx="10691264" cy="3861995"/>
              </a:xfrm>
              <a:blipFill>
                <a:blip r:embed="rId3"/>
                <a:stretch>
                  <a:fillRect l="-830" t="-984" b="-13115"/>
                </a:stretch>
              </a:blipFill>
            </p:spPr>
            <p:txBody>
              <a:bodyPr/>
              <a:lstStyle/>
              <a:p>
                <a:r>
                  <a:rPr lang="es-ES_tradnl">
                    <a:noFill/>
                  </a:rPr>
                  <a:t> </a:t>
                </a:r>
              </a:p>
            </p:txBody>
          </p:sp>
        </mc:Fallback>
      </mc:AlternateContent>
    </p:spTree>
    <p:extLst>
      <p:ext uri="{BB962C8B-B14F-4D97-AF65-F5344CB8AC3E}">
        <p14:creationId xmlns:p14="http://schemas.microsoft.com/office/powerpoint/2010/main" val="128574462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70</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mc:AlternateContent xmlns:mc="http://schemas.openxmlformats.org/markup-compatibility/2006" xmlns:a14="http://schemas.microsoft.com/office/drawing/2010/main">
        <mc:Choice Requires="a14">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2142989"/>
                <a:ext cx="10690063" cy="3786224"/>
              </a:xfrm>
            </p:spPr>
            <p:txBody>
              <a:bodyPr>
                <a:normAutofit/>
              </a:bodyPr>
              <a:lstStyle/>
              <a:p>
                <a:pPr marL="0" indent="0" rtl="0">
                  <a:buNone/>
                </a:pPr>
                <a:r>
                  <a:rPr lang="es-ES" dirty="0"/>
                  <a:t>Una vez que tenemos estos números, podemos ensamblarlos en la relación del teorema de Bayes:</a:t>
                </a:r>
              </a:p>
              <a:p>
                <a:pPr marL="0" indent="0" algn="ctr">
                  <a:buNone/>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d>
                            <m:dPr>
                              <m:ctrlPr>
                                <a:rPr lang="en-US" i="1">
                                  <a:latin typeface="Cambria Math" panose="02040503050406030204" pitchFamily="18" charset="0"/>
                                </a:rPr>
                              </m:ctrlPr>
                            </m:dPr>
                            <m:e>
                              <m:r>
                                <a:rPr lang="en-US" i="1">
                                  <a:latin typeface="Cambria Math" panose="02040503050406030204" pitchFamily="18" charset="0"/>
                                </a:rPr>
                                <m:t>#</m:t>
                              </m:r>
                              <m:r>
                                <a:rPr lang="en-US" i="1">
                                  <a:latin typeface="Cambria Math" panose="02040503050406030204" pitchFamily="18" charset="0"/>
                                </a:rPr>
                                <m:t>𝑃𝑒𝑟𝑠𝑜𝑛𝑎𝑠</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𝐻</m:t>
                              </m:r>
                            </m:e>
                          </m:d>
                          <m:r>
                            <a:rPr lang="en-US" i="1">
                              <a:latin typeface="Cambria Math" panose="02040503050406030204" pitchFamily="18" charset="0"/>
                            </a:rPr>
                            <m:t>𝑃</m:t>
                          </m:r>
                          <m:r>
                            <a:rPr lang="en-US" i="1">
                              <a:latin typeface="Cambria Math" panose="02040503050406030204" pitchFamily="18" charset="0"/>
                            </a:rPr>
                            <m:t>(</m:t>
                          </m:r>
                          <m:r>
                            <a:rPr lang="en-US" i="1">
                              <a:latin typeface="Cambria Math" panose="02040503050406030204" pitchFamily="18" charset="0"/>
                            </a:rPr>
                            <m:t>𝐸</m:t>
                          </m:r>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r>
                            <m:rPr>
                              <m:nor/>
                            </m:rPr>
                            <a:rPr lang="es-ES" dirty="0"/>
                            <m:t> </m:t>
                          </m:r>
                        </m:num>
                        <m:den>
                          <m:d>
                            <m:dPr>
                              <m:ctrlPr>
                                <a:rPr lang="en-US" i="1">
                                  <a:latin typeface="Cambria Math" panose="02040503050406030204" pitchFamily="18" charset="0"/>
                                </a:rPr>
                              </m:ctrlPr>
                            </m:dPr>
                            <m:e>
                              <m:r>
                                <a:rPr lang="en-US" i="1">
                                  <a:latin typeface="Cambria Math" panose="02040503050406030204" pitchFamily="18" charset="0"/>
                                </a:rPr>
                                <m:t>#</m:t>
                              </m:r>
                              <m:r>
                                <a:rPr lang="en-US" i="1">
                                  <a:latin typeface="Cambria Math" panose="02040503050406030204" pitchFamily="18" charset="0"/>
                                </a:rPr>
                                <m:t>𝑃𝑒𝑟𝑠𝑜𝑛𝑎𝑠</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𝐻</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𝐸</m:t>
                              </m:r>
                            </m:e>
                            <m:e>
                              <m:r>
                                <a:rPr lang="en-US" i="1">
                                  <a:latin typeface="Cambria Math" panose="02040503050406030204" pitchFamily="18" charset="0"/>
                                </a:rPr>
                                <m:t>𝐻</m:t>
                              </m:r>
                            </m:e>
                          </m:d>
                          <m:r>
                            <a:rPr lang="en-US" b="0" i="1" smtClean="0">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m:t>
                              </m:r>
                              <m:r>
                                <a:rPr lang="en-US" i="1">
                                  <a:latin typeface="Cambria Math" panose="02040503050406030204" pitchFamily="18" charset="0"/>
                                </a:rPr>
                                <m:t>𝑃𝑒𝑟𝑠𝑜𝑛𝑎𝑠</m:t>
                              </m:r>
                            </m:e>
                          </m:d>
                          <m:r>
                            <a:rPr lang="en-US" i="1">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m:t>
                              </m:r>
                              <m:r>
                                <a:rPr lang="en-US" i="1">
                                  <a:latin typeface="Cambria Math" panose="02040503050406030204" pitchFamily="18" charset="0"/>
                                </a:rPr>
                                <m:t>𝐻</m:t>
                              </m:r>
                            </m:e>
                          </m:d>
                          <m:r>
                            <a:rPr lang="en-US" i="1">
                              <a:latin typeface="Cambria Math" panose="02040503050406030204" pitchFamily="18" charset="0"/>
                            </a:rPr>
                            <m:t>𝑃</m:t>
                          </m:r>
                          <m:r>
                            <a:rPr lang="en-US" i="1">
                              <a:latin typeface="Cambria Math" panose="02040503050406030204" pitchFamily="18" charset="0"/>
                            </a:rPr>
                            <m:t>(</m:t>
                          </m:r>
                          <m:r>
                            <a:rPr lang="en-US" i="1">
                              <a:latin typeface="Cambria Math" panose="02040503050406030204" pitchFamily="18" charset="0"/>
                            </a:rPr>
                            <m:t>𝐸</m:t>
                          </m:r>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den>
                      </m:f>
                    </m:oMath>
                  </m:oMathPara>
                </a14:m>
                <a:endParaRPr lang="es-ES" dirty="0"/>
              </a:p>
              <a:p>
                <a:pPr marL="0" indent="0" algn="ctr">
                  <a:buNone/>
                </a:pPr>
                <a:endParaRPr lang="es-ES" dirty="0"/>
              </a:p>
              <a:p>
                <a:pPr marL="0" indent="0" algn="ctr">
                  <a:buNone/>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𝐻</m:t>
                              </m:r>
                            </m:e>
                          </m:d>
                          <m:r>
                            <a:rPr lang="en-US" i="1">
                              <a:latin typeface="Cambria Math" panose="02040503050406030204" pitchFamily="18" charset="0"/>
                            </a:rPr>
                            <m:t>𝑃</m:t>
                          </m:r>
                          <m:r>
                            <a:rPr lang="en-US" i="1">
                              <a:latin typeface="Cambria Math" panose="02040503050406030204" pitchFamily="18" charset="0"/>
                            </a:rPr>
                            <m:t>(</m:t>
                          </m:r>
                          <m:r>
                            <a:rPr lang="en-US" i="1">
                              <a:latin typeface="Cambria Math" panose="02040503050406030204" pitchFamily="18" charset="0"/>
                            </a:rPr>
                            <m:t>𝐸</m:t>
                          </m:r>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r>
                            <m:rPr>
                              <m:nor/>
                            </m:rPr>
                            <a:rPr lang="es-ES" dirty="0"/>
                            <m:t> </m:t>
                          </m:r>
                        </m:num>
                        <m:den>
                          <m:r>
                            <a:rPr lang="en-US" b="0" i="1" dirty="0"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𝐻</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𝐸</m:t>
                              </m:r>
                            </m:e>
                            <m:e>
                              <m:r>
                                <a:rPr lang="en-US" i="1">
                                  <a:latin typeface="Cambria Math" panose="02040503050406030204" pitchFamily="18" charset="0"/>
                                </a:rPr>
                                <m:t>𝐻</m:t>
                              </m:r>
                            </m:e>
                          </m:d>
                          <m:r>
                            <a:rPr lang="en-US" b="0" i="1" smtClean="0">
                              <a:latin typeface="Cambria Math" panose="02040503050406030204" pitchFamily="18" charset="0"/>
                            </a:rPr>
                            <m:t>+</m:t>
                          </m:r>
                          <m:r>
                            <a:rPr lang="en-US" i="1">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m:t>
                              </m:r>
                              <m:r>
                                <a:rPr lang="en-US" i="1">
                                  <a:latin typeface="Cambria Math" panose="02040503050406030204" pitchFamily="18" charset="0"/>
                                </a:rPr>
                                <m:t>𝐻</m:t>
                              </m:r>
                            </m:e>
                          </m:d>
                          <m:r>
                            <a:rPr lang="en-US" i="1">
                              <a:latin typeface="Cambria Math" panose="02040503050406030204" pitchFamily="18" charset="0"/>
                            </a:rPr>
                            <m:t>𝑃</m:t>
                          </m:r>
                          <m:r>
                            <a:rPr lang="en-US" i="1">
                              <a:latin typeface="Cambria Math" panose="02040503050406030204" pitchFamily="18" charset="0"/>
                            </a:rPr>
                            <m:t>(</m:t>
                          </m:r>
                          <m:r>
                            <a:rPr lang="en-US" i="1">
                              <a:latin typeface="Cambria Math" panose="02040503050406030204" pitchFamily="18" charset="0"/>
                            </a:rPr>
                            <m:t>𝐸</m:t>
                          </m:r>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den>
                      </m:f>
                    </m:oMath>
                  </m:oMathPara>
                </a14:m>
                <a:endParaRPr lang="es-ES" dirty="0"/>
              </a:p>
              <a:p>
                <a:pPr marL="0" indent="0">
                  <a:buNone/>
                </a:pPr>
                <a:r>
                  <a:rPr lang="es-ES" dirty="0"/>
                  <a:t>A menudo se ve ese denominador escrito de manera más simple como P(E), la probabilidad total de ver la evidencia. En la práctica, para calcularlo, casi siempre hay que descomponerlo en el caso en el que la hipótesis es cierta y en el que no lo es.</a:t>
                </a:r>
              </a:p>
              <a:p>
                <a:pPr marL="0" indent="0" algn="ctr">
                  <a:buNone/>
                </a:pPr>
                <a:endParaRPr lang="es-ES" dirty="0"/>
              </a:p>
              <a:p>
                <a:pPr marL="0" indent="0" algn="ctr">
                  <a:buNone/>
                </a:pPr>
                <a:endParaRPr lang="es-ES" dirty="0"/>
              </a:p>
            </p:txBody>
          </p:sp>
        </mc:Choice>
        <mc:Fallback xmlns="">
          <p:sp>
            <p:nvSpPr>
              <p:cNvPr id="14" name="Content Placeholder 3">
                <a:extLst>
                  <a:ext uri="{FF2B5EF4-FFF2-40B4-BE49-F238E27FC236}">
                    <a16:creationId xmlns:a16="http://schemas.microsoft.com/office/drawing/2014/main" id="{6FF2BDEF-6401-139A-B629-2BBD9E79D1AC}"/>
                  </a:ext>
                </a:extLst>
              </p:cNvPr>
              <p:cNvSpPr>
                <a:spLocks noGrp="1" noRot="1" noChangeAspect="1" noMove="1" noResize="1" noEditPoints="1" noAdjustHandles="1" noChangeArrowheads="1" noChangeShapeType="1" noTextEdit="1"/>
              </p:cNvSpPr>
              <p:nvPr>
                <p:ph idx="1"/>
              </p:nvPr>
            </p:nvSpPr>
            <p:spPr>
              <a:xfrm>
                <a:off x="700636" y="2142989"/>
                <a:ext cx="10690063" cy="3786224"/>
              </a:xfrm>
              <a:blipFill>
                <a:blip r:embed="rId3"/>
                <a:stretch>
                  <a:fillRect l="-712" t="-333" r="-949"/>
                </a:stretch>
              </a:blipFill>
            </p:spPr>
            <p:txBody>
              <a:bodyPr/>
              <a:lstStyle/>
              <a:p>
                <a:r>
                  <a:rPr lang="es-ES_tradnl">
                    <a:noFill/>
                  </a:rPr>
                  <a:t> </a:t>
                </a:r>
              </a:p>
            </p:txBody>
          </p:sp>
        </mc:Fallback>
      </mc:AlternateContent>
      <p:cxnSp>
        <p:nvCxnSpPr>
          <p:cNvPr id="13" name="Straight Connector 12">
            <a:extLst>
              <a:ext uri="{FF2B5EF4-FFF2-40B4-BE49-F238E27FC236}">
                <a16:creationId xmlns:a16="http://schemas.microsoft.com/office/drawing/2014/main" id="{C13E4DD1-8BE0-0EEF-5B3C-6B8FA8C74816}"/>
              </a:ext>
            </a:extLst>
          </p:cNvPr>
          <p:cNvCxnSpPr/>
          <p:nvPr/>
        </p:nvCxnSpPr>
        <p:spPr>
          <a:xfrm flipV="1">
            <a:off x="4580965" y="2604654"/>
            <a:ext cx="1416423" cy="237158"/>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84F79E2-00E6-EF0A-99F8-5C878BC80F31}"/>
              </a:ext>
            </a:extLst>
          </p:cNvPr>
          <p:cNvCxnSpPr/>
          <p:nvPr/>
        </p:nvCxnSpPr>
        <p:spPr>
          <a:xfrm flipV="1">
            <a:off x="2985246" y="2990137"/>
            <a:ext cx="1416423" cy="237158"/>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75E3DE6-3576-24C6-19EF-9389653CBDC8}"/>
              </a:ext>
            </a:extLst>
          </p:cNvPr>
          <p:cNvCxnSpPr/>
          <p:nvPr/>
        </p:nvCxnSpPr>
        <p:spPr>
          <a:xfrm flipV="1">
            <a:off x="6096000" y="2990137"/>
            <a:ext cx="1416423" cy="237158"/>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927418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71</a:t>
            </a:fld>
            <a:endParaRPr lang="en-US"/>
          </a:p>
        </p:txBody>
      </p:sp>
      <p:sp>
        <p:nvSpPr>
          <p:cNvPr id="3" name="TextBox 2">
            <a:extLst>
              <a:ext uri="{FF2B5EF4-FFF2-40B4-BE49-F238E27FC236}">
                <a16:creationId xmlns:a16="http://schemas.microsoft.com/office/drawing/2014/main" id="{2D0BF857-A827-ACBC-1DB2-AA25B9C26ABF}"/>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Teorema de Bayes</a:t>
            </a:r>
          </a:p>
        </p:txBody>
      </p:sp>
      <mc:AlternateContent xmlns:mc="http://schemas.openxmlformats.org/markup-compatibility/2006" xmlns:a14="http://schemas.microsoft.com/office/drawing/2010/main">
        <mc:Choice Requires="a14">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2142989"/>
                <a:ext cx="10690063" cy="3786224"/>
              </a:xfrm>
            </p:spPr>
            <p:txBody>
              <a:bodyPr>
                <a:normAutofit/>
              </a:bodyPr>
              <a:lstStyle/>
              <a:p>
                <a:pPr marL="0" indent="0" algn="ctr">
                  <a:buNone/>
                </a:pPr>
                <a:endParaRPr lang="es-ES" dirty="0"/>
              </a:p>
              <a:p>
                <a:pPr marL="0" indent="0" algn="ctr">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𝐻</m:t>
                          </m:r>
                        </m:e>
                        <m:e>
                          <m:r>
                            <a:rPr lang="en-US" b="0" i="1" smtClean="0">
                              <a:latin typeface="Cambria Math" panose="02040503050406030204" pitchFamily="18" charset="0"/>
                            </a:rPr>
                            <m:t>𝐸</m:t>
                          </m:r>
                        </m:e>
                      </m:d>
                      <m:r>
                        <a:rPr lang="en-US" b="0" i="1" smtClean="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𝐻</m:t>
                              </m:r>
                            </m:e>
                          </m:d>
                          <m:r>
                            <a:rPr lang="en-US" i="1">
                              <a:latin typeface="Cambria Math" panose="02040503050406030204" pitchFamily="18" charset="0"/>
                            </a:rPr>
                            <m:t>𝑃</m:t>
                          </m:r>
                          <m:r>
                            <a:rPr lang="en-US" i="1">
                              <a:latin typeface="Cambria Math" panose="02040503050406030204" pitchFamily="18" charset="0"/>
                            </a:rPr>
                            <m:t>(</m:t>
                          </m:r>
                          <m:r>
                            <a:rPr lang="en-US" i="1">
                              <a:latin typeface="Cambria Math" panose="02040503050406030204" pitchFamily="18" charset="0"/>
                            </a:rPr>
                            <m:t>𝐸</m:t>
                          </m:r>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r>
                            <m:rPr>
                              <m:nor/>
                            </m:rPr>
                            <a:rPr lang="es-ES" dirty="0"/>
                            <m:t> </m:t>
                          </m:r>
                        </m:num>
                        <m:den>
                          <m:r>
                            <a:rPr lang="en-US" i="1" dirty="0">
                              <a:latin typeface="Cambria Math" panose="02040503050406030204" pitchFamily="18" charset="0"/>
                            </a:rPr>
                            <m:t>𝑃</m:t>
                          </m:r>
                          <m:r>
                            <a:rPr lang="en-US" b="0" i="1" dirty="0" smtClean="0">
                              <a:latin typeface="Cambria Math" panose="02040503050406030204" pitchFamily="18" charset="0"/>
                            </a:rPr>
                            <m:t>(</m:t>
                          </m:r>
                          <m:r>
                            <a:rPr lang="en-US" b="0" i="1" dirty="0" smtClean="0">
                              <a:latin typeface="Cambria Math" panose="02040503050406030204" pitchFamily="18" charset="0"/>
                            </a:rPr>
                            <m:t>𝐸</m:t>
                          </m:r>
                          <m:r>
                            <a:rPr lang="en-US" i="1">
                              <a:latin typeface="Cambria Math" panose="02040503050406030204" pitchFamily="18" charset="0"/>
                            </a:rPr>
                            <m:t>)</m:t>
                          </m:r>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𝐻</m:t>
                              </m:r>
                            </m:e>
                          </m:d>
                          <m:r>
                            <a:rPr lang="en-US" i="1">
                              <a:latin typeface="Cambria Math" panose="02040503050406030204" pitchFamily="18" charset="0"/>
                            </a:rPr>
                            <m:t>𝑃</m:t>
                          </m:r>
                          <m:r>
                            <a:rPr lang="en-US" i="1">
                              <a:latin typeface="Cambria Math" panose="02040503050406030204" pitchFamily="18" charset="0"/>
                            </a:rPr>
                            <m:t>(</m:t>
                          </m:r>
                          <m:r>
                            <a:rPr lang="en-US" i="1">
                              <a:latin typeface="Cambria Math" panose="02040503050406030204" pitchFamily="18" charset="0"/>
                            </a:rPr>
                            <m:t>𝐸</m:t>
                          </m:r>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r>
                            <m:rPr>
                              <m:nor/>
                            </m:rPr>
                            <a:rPr lang="es-ES" dirty="0"/>
                            <m:t> </m:t>
                          </m:r>
                        </m:num>
                        <m:den>
                          <m:r>
                            <a:rPr lang="en-US" b="0" i="1" dirty="0"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𝐻</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𝐸</m:t>
                              </m:r>
                            </m:e>
                            <m:e>
                              <m:r>
                                <a:rPr lang="en-US" i="1">
                                  <a:latin typeface="Cambria Math" panose="02040503050406030204" pitchFamily="18" charset="0"/>
                                </a:rPr>
                                <m:t>𝐻</m:t>
                              </m:r>
                            </m:e>
                          </m:d>
                          <m:r>
                            <a:rPr lang="en-US" b="0" i="1" smtClean="0">
                              <a:latin typeface="Cambria Math" panose="02040503050406030204" pitchFamily="18" charset="0"/>
                            </a:rPr>
                            <m:t>+</m:t>
                          </m:r>
                          <m:r>
                            <a:rPr lang="en-US" i="1">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m:t>
                              </m:r>
                              <m:r>
                                <a:rPr lang="en-US" i="1">
                                  <a:latin typeface="Cambria Math" panose="02040503050406030204" pitchFamily="18" charset="0"/>
                                </a:rPr>
                                <m:t>𝐻</m:t>
                              </m:r>
                            </m:e>
                          </m:d>
                          <m:r>
                            <a:rPr lang="en-US" i="1">
                              <a:latin typeface="Cambria Math" panose="02040503050406030204" pitchFamily="18" charset="0"/>
                            </a:rPr>
                            <m:t>𝑃</m:t>
                          </m:r>
                          <m:r>
                            <a:rPr lang="en-US" i="1">
                              <a:latin typeface="Cambria Math" panose="02040503050406030204" pitchFamily="18" charset="0"/>
                            </a:rPr>
                            <m:t>(</m:t>
                          </m:r>
                          <m:r>
                            <a:rPr lang="en-US" i="1">
                              <a:latin typeface="Cambria Math" panose="02040503050406030204" pitchFamily="18" charset="0"/>
                            </a:rPr>
                            <m:t>𝐸</m:t>
                          </m:r>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den>
                      </m:f>
                    </m:oMath>
                  </m:oMathPara>
                </a14:m>
                <a:endParaRPr lang="es-ES" dirty="0"/>
              </a:p>
              <a:p>
                <a:pPr marL="0" indent="0" algn="ctr">
                  <a:buNone/>
                </a:pPr>
                <a:endParaRPr lang="es-ES" dirty="0"/>
              </a:p>
              <a:p>
                <a:pPr marL="0" indent="0">
                  <a:buNone/>
                </a:pPr>
                <a:r>
                  <a:rPr lang="es-ES" dirty="0"/>
                  <a:t>Este nuevo valor es lo que se conoce a posteriori, el cual es la creencia sobre la hipótesis luego de ver la evidencia. </a:t>
                </a:r>
              </a:p>
              <a:p>
                <a:pPr marL="0" indent="0" algn="ctr">
                  <a:buNone/>
                </a:pPr>
                <a:endParaRPr lang="es-ES" dirty="0"/>
              </a:p>
              <a:p>
                <a:pPr marL="0" indent="0" algn="ctr">
                  <a:buNone/>
                </a:pPr>
                <a:endParaRPr lang="es-ES" dirty="0"/>
              </a:p>
            </p:txBody>
          </p:sp>
        </mc:Choice>
        <mc:Fallback xmlns="">
          <p:sp>
            <p:nvSpPr>
              <p:cNvPr id="14" name="Content Placeholder 3">
                <a:extLst>
                  <a:ext uri="{FF2B5EF4-FFF2-40B4-BE49-F238E27FC236}">
                    <a16:creationId xmlns:a16="http://schemas.microsoft.com/office/drawing/2014/main" id="{6FF2BDEF-6401-139A-B629-2BBD9E79D1AC}"/>
                  </a:ext>
                </a:extLst>
              </p:cNvPr>
              <p:cNvSpPr>
                <a:spLocks noGrp="1" noRot="1" noChangeAspect="1" noMove="1" noResize="1" noEditPoints="1" noAdjustHandles="1" noChangeArrowheads="1" noChangeShapeType="1" noTextEdit="1"/>
              </p:cNvSpPr>
              <p:nvPr>
                <p:ph idx="1"/>
              </p:nvPr>
            </p:nvSpPr>
            <p:spPr>
              <a:xfrm>
                <a:off x="700636" y="2142989"/>
                <a:ext cx="10690063" cy="3786224"/>
              </a:xfrm>
              <a:blipFill>
                <a:blip r:embed="rId3"/>
                <a:stretch>
                  <a:fillRect l="-712"/>
                </a:stretch>
              </a:blipFill>
            </p:spPr>
            <p:txBody>
              <a:bodyPr/>
              <a:lstStyle/>
              <a:p>
                <a:r>
                  <a:rPr lang="es-ES_tradnl">
                    <a:noFill/>
                  </a:rPr>
                  <a:t> </a:t>
                </a:r>
              </a:p>
            </p:txBody>
          </p:sp>
        </mc:Fallback>
      </mc:AlternateContent>
      <p:sp>
        <p:nvSpPr>
          <p:cNvPr id="4" name="TextBox 3">
            <a:extLst>
              <a:ext uri="{FF2B5EF4-FFF2-40B4-BE49-F238E27FC236}">
                <a16:creationId xmlns:a16="http://schemas.microsoft.com/office/drawing/2014/main" id="{445DFE6E-BADB-0942-0FF5-054C619FCCE7}"/>
              </a:ext>
            </a:extLst>
          </p:cNvPr>
          <p:cNvSpPr txBox="1"/>
          <p:nvPr/>
        </p:nvSpPr>
        <p:spPr>
          <a:xfrm>
            <a:off x="1434352" y="3289827"/>
            <a:ext cx="1175002" cy="369332"/>
          </a:xfrm>
          <a:prstGeom prst="rect">
            <a:avLst/>
          </a:prstGeom>
          <a:noFill/>
        </p:spPr>
        <p:txBody>
          <a:bodyPr wrap="none" rtlCol="0">
            <a:spAutoFit/>
          </a:bodyPr>
          <a:lstStyle/>
          <a:p>
            <a:r>
              <a:rPr lang="es-ES_tradnl" b="1" dirty="0">
                <a:solidFill>
                  <a:schemeClr val="accent6">
                    <a:lumMod val="75000"/>
                  </a:schemeClr>
                </a:solidFill>
              </a:rPr>
              <a:t>Posteriori</a:t>
            </a:r>
          </a:p>
        </p:txBody>
      </p:sp>
      <p:cxnSp>
        <p:nvCxnSpPr>
          <p:cNvPr id="8" name="Straight Arrow Connector 7">
            <a:extLst>
              <a:ext uri="{FF2B5EF4-FFF2-40B4-BE49-F238E27FC236}">
                <a16:creationId xmlns:a16="http://schemas.microsoft.com/office/drawing/2014/main" id="{3281048A-F35F-A0F9-A810-297E5BD2CDD8}"/>
              </a:ext>
            </a:extLst>
          </p:cNvPr>
          <p:cNvCxnSpPr>
            <a:cxnSpLocks/>
          </p:cNvCxnSpPr>
          <p:nvPr/>
        </p:nvCxnSpPr>
        <p:spPr>
          <a:xfrm flipV="1">
            <a:off x="2366682" y="3021106"/>
            <a:ext cx="403412" cy="26872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747447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72</a:t>
            </a:fld>
            <a:endParaRPr lang="en-US"/>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2400" dirty="0"/>
              <a:t>Una de las aplicaciones de este teorema es el denominado clasificador bayesiano ingenuo.</a:t>
            </a:r>
          </a:p>
          <a:p>
            <a:pPr marL="0" indent="0">
              <a:buNone/>
            </a:pPr>
            <a:r>
              <a:rPr lang="es-ES_tradnl" sz="2400" dirty="0"/>
              <a:t>Este clasificador utiliza la probabilidad de observar atributos, dado un resultado, para estimar la probabilidad de observar el resultado </a:t>
            </a:r>
            <a:r>
              <a:rPr lang="es-ES_tradnl" sz="2400" dirty="0" err="1"/>
              <a:t>y</a:t>
            </a:r>
            <a:r>
              <a:rPr lang="es-ES_tradnl" sz="2400" baseline="-25000" dirty="0" err="1"/>
              <a:t>j</a:t>
            </a:r>
            <a:r>
              <a:rPr lang="es-ES_tradnl" sz="2400" dirty="0"/>
              <a:t>, dado un conjunto de atributos.</a:t>
            </a:r>
          </a:p>
        </p:txBody>
      </p:sp>
    </p:spTree>
    <p:extLst>
      <p:ext uri="{BB962C8B-B14F-4D97-AF65-F5344CB8AC3E}">
        <p14:creationId xmlns:p14="http://schemas.microsoft.com/office/powerpoint/2010/main" val="424594122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73</a:t>
            </a:fld>
            <a:endParaRPr lang="en-US"/>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fontScale="62500" lnSpcReduction="20000"/>
          </a:bodyPr>
          <a:lstStyle/>
          <a:p>
            <a:pPr marL="0" indent="0">
              <a:buNone/>
            </a:pPr>
            <a:r>
              <a:rPr lang="es-ES_tradnl" sz="2400" dirty="0"/>
              <a:t>Para entender su funcionamiento, usemos un caso de ejemplo… </a:t>
            </a:r>
          </a:p>
          <a:p>
            <a:pPr marL="0" indent="0">
              <a:buNone/>
            </a:pPr>
            <a:r>
              <a:rPr lang="es-ES_tradnl" sz="2400" dirty="0"/>
              <a:t>Queremos armar un clasificador de </a:t>
            </a:r>
            <a:r>
              <a:rPr lang="es-ES_tradnl" sz="2400" b="1" dirty="0">
                <a:solidFill>
                  <a:schemeClr val="accent1"/>
                </a:solidFill>
              </a:rPr>
              <a:t>que prediga si un estudiante va a aprobar un examen</a:t>
            </a:r>
            <a:r>
              <a:rPr lang="es-ES_tradnl" sz="2400" dirty="0"/>
              <a:t>, dado:</a:t>
            </a:r>
          </a:p>
          <a:p>
            <a:r>
              <a:rPr lang="es-ES_tradnl" sz="2400" dirty="0"/>
              <a:t>Tiempo de estudio: Este atributo representa la cantidad de tiempo que un estudiante pasa estudiando.</a:t>
            </a:r>
          </a:p>
          <a:p>
            <a:pPr lvl="1"/>
            <a:r>
              <a:rPr lang="es-ES_tradnl" sz="2200" dirty="0"/>
              <a:t>Bajo tiempo de estudio</a:t>
            </a:r>
          </a:p>
          <a:p>
            <a:pPr lvl="1"/>
            <a:r>
              <a:rPr lang="es-ES_tradnl" sz="2200" dirty="0"/>
              <a:t>Moderado tiempo de estudio</a:t>
            </a:r>
          </a:p>
          <a:p>
            <a:pPr lvl="1"/>
            <a:r>
              <a:rPr lang="es-ES_tradnl" sz="2200" dirty="0"/>
              <a:t>Alto tiempo de estudio</a:t>
            </a:r>
          </a:p>
          <a:p>
            <a:r>
              <a:rPr lang="es-ES_tradnl" sz="2400" dirty="0"/>
              <a:t>Método de estudio: Este atributo representa el método utilizado por el estudiante para estudiar. </a:t>
            </a:r>
          </a:p>
          <a:p>
            <a:pPr lvl="1"/>
            <a:r>
              <a:rPr lang="es-ES_tradnl" sz="2200" dirty="0"/>
              <a:t>Solo lectura</a:t>
            </a:r>
          </a:p>
          <a:p>
            <a:pPr lvl="1"/>
            <a:r>
              <a:rPr lang="es-ES_tradnl" sz="2200" dirty="0"/>
              <a:t>Solo problemas prácticos</a:t>
            </a:r>
          </a:p>
          <a:p>
            <a:pPr lvl="1"/>
            <a:r>
              <a:rPr lang="es-ES_tradnl" sz="2200" dirty="0"/>
              <a:t>Lectura y problemas prácticos</a:t>
            </a:r>
          </a:p>
          <a:p>
            <a:r>
              <a:rPr lang="es-ES_tradnl" sz="2400" dirty="0"/>
              <a:t>Puntación de exámenes anteriores: Este atributo representa el rendimiento del estudiante en exámenes anteriores</a:t>
            </a:r>
          </a:p>
          <a:p>
            <a:pPr lvl="1"/>
            <a:r>
              <a:rPr lang="es-ES_tradnl" sz="2200" dirty="0"/>
              <a:t>Baja puntaciones</a:t>
            </a:r>
          </a:p>
          <a:p>
            <a:pPr lvl="1"/>
            <a:r>
              <a:rPr lang="es-ES_tradnl" sz="2200" dirty="0"/>
              <a:t>Promedio</a:t>
            </a:r>
          </a:p>
          <a:p>
            <a:pPr lvl="1"/>
            <a:r>
              <a:rPr lang="es-ES_tradnl" sz="2200" dirty="0"/>
              <a:t>Alta puntaciones</a:t>
            </a:r>
          </a:p>
        </p:txBody>
      </p:sp>
    </p:spTree>
    <p:extLst>
      <p:ext uri="{BB962C8B-B14F-4D97-AF65-F5344CB8AC3E}">
        <p14:creationId xmlns:p14="http://schemas.microsoft.com/office/powerpoint/2010/main" val="269512337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74</a:t>
            </a:fld>
            <a:endParaRPr lang="en-US"/>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1600" dirty="0"/>
              <a:t>Tenemos un </a:t>
            </a:r>
            <a:r>
              <a:rPr lang="es-ES_tradnl" sz="1600" dirty="0" err="1"/>
              <a:t>dataset</a:t>
            </a:r>
            <a:r>
              <a:rPr lang="es-ES_tradnl" sz="1600" dirty="0"/>
              <a:t> pequeño:</a:t>
            </a:r>
          </a:p>
        </p:txBody>
      </p:sp>
      <p:graphicFrame>
        <p:nvGraphicFramePr>
          <p:cNvPr id="3" name="Table 2">
            <a:extLst>
              <a:ext uri="{FF2B5EF4-FFF2-40B4-BE49-F238E27FC236}">
                <a16:creationId xmlns:a16="http://schemas.microsoft.com/office/drawing/2014/main" id="{F1B67DC2-006C-E4CF-1BAC-683624751B29}"/>
              </a:ext>
            </a:extLst>
          </p:cNvPr>
          <p:cNvGraphicFramePr>
            <a:graphicFrameLocks noGrp="1"/>
          </p:cNvGraphicFramePr>
          <p:nvPr>
            <p:extLst>
              <p:ext uri="{D42A27DB-BD31-4B8C-83A1-F6EECF244321}">
                <p14:modId xmlns:p14="http://schemas.microsoft.com/office/powerpoint/2010/main" val="3729090929"/>
              </p:ext>
            </p:extLst>
          </p:nvPr>
        </p:nvGraphicFramePr>
        <p:xfrm>
          <a:off x="2300941" y="2193184"/>
          <a:ext cx="8128000" cy="36880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1805331545"/>
                    </a:ext>
                  </a:extLst>
                </a:gridCol>
                <a:gridCol w="2363694">
                  <a:extLst>
                    <a:ext uri="{9D8B030D-6E8A-4147-A177-3AD203B41FA5}">
                      <a16:colId xmlns:a16="http://schemas.microsoft.com/office/drawing/2014/main" val="1356039799"/>
                    </a:ext>
                  </a:extLst>
                </a:gridCol>
                <a:gridCol w="1700306">
                  <a:extLst>
                    <a:ext uri="{9D8B030D-6E8A-4147-A177-3AD203B41FA5}">
                      <a16:colId xmlns:a16="http://schemas.microsoft.com/office/drawing/2014/main" val="3180812714"/>
                    </a:ext>
                  </a:extLst>
                </a:gridCol>
                <a:gridCol w="2032000">
                  <a:extLst>
                    <a:ext uri="{9D8B030D-6E8A-4147-A177-3AD203B41FA5}">
                      <a16:colId xmlns:a16="http://schemas.microsoft.com/office/drawing/2014/main" val="3591460890"/>
                    </a:ext>
                  </a:extLst>
                </a:gridCol>
              </a:tblGrid>
              <a:tr h="329537">
                <a:tc>
                  <a:txBody>
                    <a:bodyPr/>
                    <a:lstStyle/>
                    <a:p>
                      <a:r>
                        <a:rPr lang="es-ES_tradnl" sz="1600" dirty="0"/>
                        <a:t>Tiempo de estudio</a:t>
                      </a:r>
                    </a:p>
                  </a:txBody>
                  <a:tcPr/>
                </a:tc>
                <a:tc>
                  <a:txBody>
                    <a:bodyPr/>
                    <a:lstStyle/>
                    <a:p>
                      <a:r>
                        <a:rPr lang="es-ES_tradnl" sz="1600" dirty="0"/>
                        <a:t>Método de estudio</a:t>
                      </a:r>
                    </a:p>
                  </a:txBody>
                  <a:tcPr/>
                </a:tc>
                <a:tc>
                  <a:txBody>
                    <a:bodyPr/>
                    <a:lstStyle/>
                    <a:p>
                      <a:r>
                        <a:rPr lang="es-ES_tradnl" sz="1600" dirty="0"/>
                        <a:t>Puntuación</a:t>
                      </a:r>
                    </a:p>
                  </a:txBody>
                  <a:tcPr/>
                </a:tc>
                <a:tc>
                  <a:txBody>
                    <a:bodyPr/>
                    <a:lstStyle/>
                    <a:p>
                      <a:r>
                        <a:rPr lang="es-ES_tradnl" sz="1600" dirty="0"/>
                        <a:t>Resultado</a:t>
                      </a:r>
                    </a:p>
                  </a:txBody>
                  <a:tcPr/>
                </a:tc>
                <a:extLst>
                  <a:ext uri="{0D108BD9-81ED-4DB2-BD59-A6C34878D82A}">
                    <a16:rowId xmlns:a16="http://schemas.microsoft.com/office/drawing/2014/main" val="2206319186"/>
                  </a:ext>
                </a:extLst>
              </a:tr>
              <a:tr h="329537">
                <a:tc>
                  <a:txBody>
                    <a:bodyPr/>
                    <a:lstStyle/>
                    <a:p>
                      <a:r>
                        <a:rPr lang="es-ES_tradnl" sz="1600" dirty="0"/>
                        <a:t>Bajo</a:t>
                      </a:r>
                    </a:p>
                  </a:txBody>
                  <a:tcPr/>
                </a:tc>
                <a:tc>
                  <a:txBody>
                    <a:bodyPr/>
                    <a:lstStyle/>
                    <a:p>
                      <a:r>
                        <a:rPr lang="es-ES_tradnl" sz="1600" dirty="0"/>
                        <a:t>Lectura</a:t>
                      </a:r>
                    </a:p>
                  </a:txBody>
                  <a:tcPr/>
                </a:tc>
                <a:tc>
                  <a:txBody>
                    <a:bodyPr/>
                    <a:lstStyle/>
                    <a:p>
                      <a:r>
                        <a:rPr lang="es-ES_tradnl" sz="1600" dirty="0"/>
                        <a:t>Bajo</a:t>
                      </a:r>
                    </a:p>
                  </a:txBody>
                  <a:tcPr/>
                </a:tc>
                <a:tc>
                  <a:txBody>
                    <a:bodyPr/>
                    <a:lstStyle/>
                    <a:p>
                      <a:r>
                        <a:rPr lang="es-ES_tradnl" sz="1600" b="1" dirty="0">
                          <a:solidFill>
                            <a:srgbClr val="C00000"/>
                          </a:solidFill>
                        </a:rPr>
                        <a:t>Desaprobó</a:t>
                      </a:r>
                    </a:p>
                  </a:txBody>
                  <a:tcPr/>
                </a:tc>
                <a:extLst>
                  <a:ext uri="{0D108BD9-81ED-4DB2-BD59-A6C34878D82A}">
                    <a16:rowId xmlns:a16="http://schemas.microsoft.com/office/drawing/2014/main" val="3220398851"/>
                  </a:ext>
                </a:extLst>
              </a:tr>
              <a:tr h="329537">
                <a:tc>
                  <a:txBody>
                    <a:bodyPr/>
                    <a:lstStyle/>
                    <a:p>
                      <a:r>
                        <a:rPr lang="es-ES_tradnl" sz="1600" dirty="0"/>
                        <a:t>Bajo</a:t>
                      </a:r>
                    </a:p>
                  </a:txBody>
                  <a:tcPr/>
                </a:tc>
                <a:tc>
                  <a:txBody>
                    <a:bodyPr/>
                    <a:lstStyle/>
                    <a:p>
                      <a:r>
                        <a:rPr lang="es-ES_tradnl" sz="1600" dirty="0" err="1"/>
                        <a:t>Prob</a:t>
                      </a:r>
                      <a:r>
                        <a:rPr lang="es-ES_tradnl" sz="1600" dirty="0"/>
                        <a:t>. </a:t>
                      </a:r>
                      <a:r>
                        <a:rPr lang="es-ES_tradnl" sz="1600" dirty="0" err="1"/>
                        <a:t>Pract</a:t>
                      </a:r>
                      <a:r>
                        <a:rPr lang="es-ES_tradnl" sz="1600" dirty="0"/>
                        <a:t>.</a:t>
                      </a:r>
                    </a:p>
                  </a:txBody>
                  <a:tcPr/>
                </a:tc>
                <a:tc>
                  <a:txBody>
                    <a:bodyPr/>
                    <a:lstStyle/>
                    <a:p>
                      <a:r>
                        <a:rPr lang="es-ES_tradnl" sz="1600" dirty="0"/>
                        <a:t>Alta</a:t>
                      </a:r>
                    </a:p>
                  </a:txBody>
                  <a:tcPr/>
                </a:tc>
                <a:tc>
                  <a:txBody>
                    <a:bodyPr/>
                    <a:lstStyle/>
                    <a:p>
                      <a:r>
                        <a:rPr lang="es-ES_tradnl" sz="1600" b="1" dirty="0">
                          <a:solidFill>
                            <a:schemeClr val="accent1"/>
                          </a:solidFill>
                        </a:rPr>
                        <a:t>Aprobó</a:t>
                      </a:r>
                    </a:p>
                  </a:txBody>
                  <a:tcPr/>
                </a:tc>
                <a:extLst>
                  <a:ext uri="{0D108BD9-81ED-4DB2-BD59-A6C34878D82A}">
                    <a16:rowId xmlns:a16="http://schemas.microsoft.com/office/drawing/2014/main" val="2164972807"/>
                  </a:ext>
                </a:extLst>
              </a:tr>
              <a:tr h="329537">
                <a:tc>
                  <a:txBody>
                    <a:bodyPr/>
                    <a:lstStyle/>
                    <a:p>
                      <a:r>
                        <a:rPr lang="es-ES_tradnl" sz="1600" dirty="0"/>
                        <a:t>Moderado</a:t>
                      </a:r>
                    </a:p>
                  </a:txBody>
                  <a:tcPr/>
                </a:tc>
                <a:tc>
                  <a:txBody>
                    <a:bodyPr/>
                    <a:lstStyle/>
                    <a:p>
                      <a:r>
                        <a:rPr lang="es-ES_tradnl" sz="1600" dirty="0"/>
                        <a:t>Lectura y </a:t>
                      </a:r>
                      <a:r>
                        <a:rPr lang="es-ES_tradnl" sz="1600" dirty="0" err="1"/>
                        <a:t>Prac</a:t>
                      </a:r>
                      <a:r>
                        <a:rPr lang="es-ES_tradnl" sz="1600" dirty="0"/>
                        <a:t>.</a:t>
                      </a:r>
                    </a:p>
                  </a:txBody>
                  <a:tcPr/>
                </a:tc>
                <a:tc>
                  <a:txBody>
                    <a:bodyPr/>
                    <a:lstStyle/>
                    <a:p>
                      <a:r>
                        <a:rPr lang="es-ES_tradnl" sz="1600" dirty="0"/>
                        <a:t>Promedio</a:t>
                      </a:r>
                    </a:p>
                  </a:txBody>
                  <a:tcPr/>
                </a:tc>
                <a:tc>
                  <a:txBody>
                    <a:bodyPr/>
                    <a:lstStyle/>
                    <a:p>
                      <a:r>
                        <a:rPr lang="es-ES_tradnl" sz="1600" b="1" dirty="0">
                          <a:solidFill>
                            <a:schemeClr val="accent1"/>
                          </a:solidFill>
                        </a:rPr>
                        <a:t>Aprobó</a:t>
                      </a:r>
                      <a:endParaRPr lang="es-ES_tradnl" sz="1600" dirty="0"/>
                    </a:p>
                  </a:txBody>
                  <a:tcPr/>
                </a:tc>
                <a:extLst>
                  <a:ext uri="{0D108BD9-81ED-4DB2-BD59-A6C34878D82A}">
                    <a16:rowId xmlns:a16="http://schemas.microsoft.com/office/drawing/2014/main" val="355714900"/>
                  </a:ext>
                </a:extLst>
              </a:tr>
              <a:tr h="329537">
                <a:tc>
                  <a:txBody>
                    <a:bodyPr/>
                    <a:lstStyle/>
                    <a:p>
                      <a:r>
                        <a:rPr lang="es-ES_tradnl" sz="1600" dirty="0"/>
                        <a:t>Alto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Lectura y </a:t>
                      </a:r>
                      <a:r>
                        <a:rPr lang="es-ES_tradnl" sz="1600" dirty="0" err="1"/>
                        <a:t>Prac</a:t>
                      </a:r>
                      <a:r>
                        <a:rPr lang="es-ES_tradnl" sz="1600" dirty="0"/>
                        <a:t>.</a:t>
                      </a:r>
                    </a:p>
                  </a:txBody>
                  <a:tcPr/>
                </a:tc>
                <a:tc>
                  <a:txBody>
                    <a:bodyPr/>
                    <a:lstStyle/>
                    <a:p>
                      <a:r>
                        <a:rPr lang="es-ES_tradnl" sz="1600" dirty="0"/>
                        <a:t>Alta</a:t>
                      </a:r>
                    </a:p>
                  </a:txBody>
                  <a:tcPr/>
                </a:tc>
                <a:tc>
                  <a:txBody>
                    <a:bodyPr/>
                    <a:lstStyle/>
                    <a:p>
                      <a:r>
                        <a:rPr lang="es-ES_tradnl" sz="1600" b="1" dirty="0">
                          <a:solidFill>
                            <a:schemeClr val="accent1"/>
                          </a:solidFill>
                        </a:rPr>
                        <a:t>Aprobó</a:t>
                      </a:r>
                      <a:endParaRPr lang="es-ES_tradnl" sz="1600" dirty="0"/>
                    </a:p>
                  </a:txBody>
                  <a:tcPr/>
                </a:tc>
                <a:extLst>
                  <a:ext uri="{0D108BD9-81ED-4DB2-BD59-A6C34878D82A}">
                    <a16:rowId xmlns:a16="http://schemas.microsoft.com/office/drawing/2014/main" val="941334729"/>
                  </a:ext>
                </a:extLst>
              </a:tr>
              <a:tr h="329537">
                <a:tc>
                  <a:txBody>
                    <a:bodyPr/>
                    <a:lstStyle/>
                    <a:p>
                      <a:r>
                        <a:rPr lang="es-ES_tradnl" sz="1600" dirty="0"/>
                        <a:t>Alto</a:t>
                      </a:r>
                    </a:p>
                  </a:txBody>
                  <a:tcPr/>
                </a:tc>
                <a:tc>
                  <a:txBody>
                    <a:bodyPr/>
                    <a:lstStyle/>
                    <a:p>
                      <a:r>
                        <a:rPr lang="es-ES_tradnl" sz="1600" dirty="0"/>
                        <a:t>Lectura</a:t>
                      </a:r>
                    </a:p>
                  </a:txBody>
                  <a:tcPr/>
                </a:tc>
                <a:tc>
                  <a:txBody>
                    <a:bodyPr/>
                    <a:lstStyle/>
                    <a:p>
                      <a:r>
                        <a:rPr lang="es-ES_tradnl" sz="1600" dirty="0"/>
                        <a:t>Alta</a:t>
                      </a:r>
                    </a:p>
                  </a:txBody>
                  <a:tcPr/>
                </a:tc>
                <a:tc>
                  <a:txBody>
                    <a:bodyPr/>
                    <a:lstStyle/>
                    <a:p>
                      <a:r>
                        <a:rPr lang="es-ES_tradnl" sz="1600" b="1" dirty="0">
                          <a:solidFill>
                            <a:srgbClr val="C00000"/>
                          </a:solidFill>
                        </a:rPr>
                        <a:t>Desaprobó</a:t>
                      </a:r>
                      <a:endParaRPr lang="es-ES_tradnl" sz="1600" dirty="0"/>
                    </a:p>
                  </a:txBody>
                  <a:tcPr/>
                </a:tc>
                <a:extLst>
                  <a:ext uri="{0D108BD9-81ED-4DB2-BD59-A6C34878D82A}">
                    <a16:rowId xmlns:a16="http://schemas.microsoft.com/office/drawing/2014/main" val="733704970"/>
                  </a:ext>
                </a:extLst>
              </a:tr>
              <a:tr h="253817">
                <a:tc>
                  <a:txBody>
                    <a:bodyPr/>
                    <a:lstStyle/>
                    <a:p>
                      <a:r>
                        <a:rPr lang="es-ES_tradnl" sz="1600" dirty="0"/>
                        <a:t>Bajo</a:t>
                      </a:r>
                    </a:p>
                  </a:txBody>
                  <a:tcPr/>
                </a:tc>
                <a:tc>
                  <a:txBody>
                    <a:bodyPr/>
                    <a:lstStyle/>
                    <a:p>
                      <a:r>
                        <a:rPr lang="es-ES_tradnl" sz="1600" dirty="0"/>
                        <a:t>Lectura y </a:t>
                      </a:r>
                      <a:r>
                        <a:rPr lang="es-ES_tradnl" sz="1600" dirty="0" err="1"/>
                        <a:t>Prac</a:t>
                      </a:r>
                      <a:r>
                        <a:rPr lang="es-ES_tradnl" sz="1600" dirty="0"/>
                        <a:t>.</a:t>
                      </a:r>
                    </a:p>
                  </a:txBody>
                  <a:tcPr/>
                </a:tc>
                <a:tc>
                  <a:txBody>
                    <a:bodyPr/>
                    <a:lstStyle/>
                    <a:p>
                      <a:r>
                        <a:rPr lang="es-ES_tradnl" sz="1600" dirty="0"/>
                        <a:t>Baja</a:t>
                      </a:r>
                    </a:p>
                  </a:txBody>
                  <a:tcPr/>
                </a:tc>
                <a:tc>
                  <a:txBody>
                    <a:bodyPr/>
                    <a:lstStyle/>
                    <a:p>
                      <a:r>
                        <a:rPr lang="es-ES_tradnl" sz="1600" b="1" dirty="0">
                          <a:solidFill>
                            <a:srgbClr val="C00000"/>
                          </a:solidFill>
                        </a:rPr>
                        <a:t>Desaprobó</a:t>
                      </a:r>
                      <a:endParaRPr lang="es-ES_tradnl" sz="1600" dirty="0"/>
                    </a:p>
                  </a:txBody>
                  <a:tcPr/>
                </a:tc>
                <a:extLst>
                  <a:ext uri="{0D108BD9-81ED-4DB2-BD59-A6C34878D82A}">
                    <a16:rowId xmlns:a16="http://schemas.microsoft.com/office/drawing/2014/main" val="3906983373"/>
                  </a:ext>
                </a:extLst>
              </a:tr>
              <a:tr h="329537">
                <a:tc>
                  <a:txBody>
                    <a:bodyPr/>
                    <a:lstStyle/>
                    <a:p>
                      <a:r>
                        <a:rPr lang="es-ES_tradnl" sz="1600" dirty="0"/>
                        <a:t>Alto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err="1"/>
                        <a:t>Prob</a:t>
                      </a:r>
                      <a:r>
                        <a:rPr lang="es-ES_tradnl" sz="1600" dirty="0"/>
                        <a:t>. </a:t>
                      </a:r>
                      <a:r>
                        <a:rPr lang="es-ES_tradnl" sz="1600" dirty="0" err="1"/>
                        <a:t>Pract</a:t>
                      </a:r>
                      <a:r>
                        <a:rPr lang="es-ES_tradnl" sz="1600" dirty="0"/>
                        <a:t>.</a:t>
                      </a:r>
                    </a:p>
                  </a:txBody>
                  <a:tcPr/>
                </a:tc>
                <a:tc>
                  <a:txBody>
                    <a:bodyPr/>
                    <a:lstStyle/>
                    <a:p>
                      <a:r>
                        <a:rPr lang="es-ES_tradnl" sz="1600" dirty="0"/>
                        <a:t>Alta</a:t>
                      </a:r>
                    </a:p>
                  </a:txBody>
                  <a:tcPr/>
                </a:tc>
                <a:tc>
                  <a:txBody>
                    <a:bodyPr/>
                    <a:lstStyle/>
                    <a:p>
                      <a:r>
                        <a:rPr lang="es-ES_tradnl" sz="1600" b="1" dirty="0">
                          <a:solidFill>
                            <a:schemeClr val="accent1"/>
                          </a:solidFill>
                        </a:rPr>
                        <a:t>Aprobó</a:t>
                      </a:r>
                      <a:endParaRPr lang="es-ES_tradnl" sz="1600" dirty="0"/>
                    </a:p>
                  </a:txBody>
                  <a:tcPr/>
                </a:tc>
                <a:extLst>
                  <a:ext uri="{0D108BD9-81ED-4DB2-BD59-A6C34878D82A}">
                    <a16:rowId xmlns:a16="http://schemas.microsoft.com/office/drawing/2014/main" val="3883959176"/>
                  </a:ext>
                </a:extLst>
              </a:tr>
              <a:tr h="329537">
                <a:tc>
                  <a:txBody>
                    <a:bodyPr/>
                    <a:lstStyle/>
                    <a:p>
                      <a:r>
                        <a:rPr lang="es-ES_tradnl" sz="1600" dirty="0"/>
                        <a:t>Moderado</a:t>
                      </a:r>
                    </a:p>
                  </a:txBody>
                  <a:tcPr/>
                </a:tc>
                <a:tc>
                  <a:txBody>
                    <a:bodyPr/>
                    <a:lstStyle/>
                    <a:p>
                      <a:r>
                        <a:rPr lang="es-ES_tradnl" sz="1600" dirty="0"/>
                        <a:t>Lectura</a:t>
                      </a:r>
                    </a:p>
                  </a:txBody>
                  <a:tcPr/>
                </a:tc>
                <a:tc>
                  <a:txBody>
                    <a:bodyPr/>
                    <a:lstStyle/>
                    <a:p>
                      <a:r>
                        <a:rPr lang="es-ES_tradnl" sz="1600" dirty="0"/>
                        <a:t>Alta</a:t>
                      </a:r>
                    </a:p>
                  </a:txBody>
                  <a:tcPr/>
                </a:tc>
                <a:tc>
                  <a:txBody>
                    <a:bodyPr/>
                    <a:lstStyle/>
                    <a:p>
                      <a:r>
                        <a:rPr lang="es-ES_tradnl" sz="1600" b="1" dirty="0">
                          <a:solidFill>
                            <a:schemeClr val="accent1"/>
                          </a:solidFill>
                        </a:rPr>
                        <a:t>Aprobó</a:t>
                      </a:r>
                      <a:endParaRPr lang="es-ES_tradnl" sz="1600" dirty="0"/>
                    </a:p>
                  </a:txBody>
                  <a:tcPr/>
                </a:tc>
                <a:extLst>
                  <a:ext uri="{0D108BD9-81ED-4DB2-BD59-A6C34878D82A}">
                    <a16:rowId xmlns:a16="http://schemas.microsoft.com/office/drawing/2014/main" val="1387524225"/>
                  </a:ext>
                </a:extLst>
              </a:tr>
              <a:tr h="329537">
                <a:tc>
                  <a:txBody>
                    <a:bodyPr/>
                    <a:lstStyle/>
                    <a:p>
                      <a:r>
                        <a:rPr lang="es-ES_tradnl" sz="1600" dirty="0"/>
                        <a:t>Moderado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Lectura y </a:t>
                      </a:r>
                      <a:r>
                        <a:rPr lang="es-ES_tradnl" sz="1600" dirty="0" err="1"/>
                        <a:t>Prac</a:t>
                      </a:r>
                      <a:r>
                        <a:rPr lang="es-ES_tradnl" sz="1600" dirty="0"/>
                        <a:t>.</a:t>
                      </a:r>
                    </a:p>
                  </a:txBody>
                  <a:tcPr/>
                </a:tc>
                <a:tc>
                  <a:txBody>
                    <a:bodyPr/>
                    <a:lstStyle/>
                    <a:p>
                      <a:r>
                        <a:rPr lang="es-ES_tradnl" sz="1600" dirty="0"/>
                        <a:t>Promedio</a:t>
                      </a:r>
                    </a:p>
                  </a:txBody>
                  <a:tcPr/>
                </a:tc>
                <a:tc>
                  <a:txBody>
                    <a:bodyPr/>
                    <a:lstStyle/>
                    <a:p>
                      <a:r>
                        <a:rPr lang="es-ES_tradnl" sz="1600" b="1" dirty="0">
                          <a:solidFill>
                            <a:schemeClr val="accent1"/>
                          </a:solidFill>
                        </a:rPr>
                        <a:t>Aprobó</a:t>
                      </a:r>
                      <a:endParaRPr lang="es-ES_tradnl" sz="1600" dirty="0"/>
                    </a:p>
                  </a:txBody>
                  <a:tcPr/>
                </a:tc>
                <a:extLst>
                  <a:ext uri="{0D108BD9-81ED-4DB2-BD59-A6C34878D82A}">
                    <a16:rowId xmlns:a16="http://schemas.microsoft.com/office/drawing/2014/main" val="2664939934"/>
                  </a:ext>
                </a:extLst>
              </a:tr>
              <a:tr h="329537">
                <a:tc>
                  <a:txBody>
                    <a:bodyPr/>
                    <a:lstStyle/>
                    <a:p>
                      <a:r>
                        <a:rPr lang="es-ES_tradnl" sz="1600" dirty="0"/>
                        <a:t>Moderado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err="1"/>
                        <a:t>Prob</a:t>
                      </a:r>
                      <a:r>
                        <a:rPr lang="es-ES_tradnl" sz="1600" dirty="0"/>
                        <a:t>. </a:t>
                      </a:r>
                      <a:r>
                        <a:rPr lang="es-ES_tradnl" sz="1600" dirty="0" err="1"/>
                        <a:t>Pract</a:t>
                      </a:r>
                      <a:r>
                        <a:rPr lang="es-ES_tradnl" sz="1600" dirty="0"/>
                        <a:t>.</a:t>
                      </a:r>
                    </a:p>
                  </a:txBody>
                  <a:tcPr/>
                </a:tc>
                <a:tc>
                  <a:txBody>
                    <a:bodyPr/>
                    <a:lstStyle/>
                    <a:p>
                      <a:r>
                        <a:rPr lang="es-ES_tradnl" sz="1600" dirty="0"/>
                        <a:t>Bajo</a:t>
                      </a:r>
                    </a:p>
                  </a:txBody>
                  <a:tcPr/>
                </a:tc>
                <a:tc>
                  <a:txBody>
                    <a:bodyPr/>
                    <a:lstStyle/>
                    <a:p>
                      <a:r>
                        <a:rPr lang="es-ES_tradnl" sz="1600" b="1" dirty="0">
                          <a:solidFill>
                            <a:srgbClr val="C00000"/>
                          </a:solidFill>
                        </a:rPr>
                        <a:t>Desaprobó</a:t>
                      </a:r>
                      <a:endParaRPr lang="es-ES_tradnl" sz="1600" dirty="0"/>
                    </a:p>
                  </a:txBody>
                  <a:tcPr/>
                </a:tc>
                <a:extLst>
                  <a:ext uri="{0D108BD9-81ED-4DB2-BD59-A6C34878D82A}">
                    <a16:rowId xmlns:a16="http://schemas.microsoft.com/office/drawing/2014/main" val="3828294395"/>
                  </a:ext>
                </a:extLst>
              </a:tr>
            </a:tbl>
          </a:graphicData>
        </a:graphic>
      </p:graphicFrame>
    </p:spTree>
    <p:extLst>
      <p:ext uri="{BB962C8B-B14F-4D97-AF65-F5344CB8AC3E}">
        <p14:creationId xmlns:p14="http://schemas.microsoft.com/office/powerpoint/2010/main" val="194417814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75</a:t>
            </a:fld>
            <a:endParaRPr lang="en-US"/>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1600" dirty="0"/>
              <a:t>Para cada uno de los atributos, construyamos las tablas de frecuencia:</a:t>
            </a:r>
          </a:p>
        </p:txBody>
      </p:sp>
      <p:graphicFrame>
        <p:nvGraphicFramePr>
          <p:cNvPr id="7" name="Table 6">
            <a:extLst>
              <a:ext uri="{FF2B5EF4-FFF2-40B4-BE49-F238E27FC236}">
                <a16:creationId xmlns:a16="http://schemas.microsoft.com/office/drawing/2014/main" id="{2CAD9EAB-0396-5409-C200-0A3CB5D5E9D8}"/>
              </a:ext>
            </a:extLst>
          </p:cNvPr>
          <p:cNvGraphicFramePr>
            <a:graphicFrameLocks noGrp="1"/>
          </p:cNvGraphicFramePr>
          <p:nvPr>
            <p:extLst>
              <p:ext uri="{D42A27DB-BD31-4B8C-83A1-F6EECF244321}">
                <p14:modId xmlns:p14="http://schemas.microsoft.com/office/powerpoint/2010/main" val="1844995714"/>
              </p:ext>
            </p:extLst>
          </p:nvPr>
        </p:nvGraphicFramePr>
        <p:xfrm>
          <a:off x="1637553" y="2323630"/>
          <a:ext cx="4207436" cy="1524000"/>
        </p:xfrm>
        <a:graphic>
          <a:graphicData uri="http://schemas.openxmlformats.org/drawingml/2006/table">
            <a:tbl>
              <a:tblPr firstRow="1" bandRow="1">
                <a:tableStyleId>{69CF1AB2-1976-4502-BF36-3FF5EA218861}</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400" dirty="0"/>
                        <a:t>Tiempo de estudio</a:t>
                      </a:r>
                    </a:p>
                  </a:txBody>
                  <a:tcPr/>
                </a:tc>
                <a:tc>
                  <a:txBody>
                    <a:bodyPr/>
                    <a:lstStyle/>
                    <a:p>
                      <a:r>
                        <a:rPr lang="es-ES_tradnl" sz="1400" dirty="0"/>
                        <a:t>Bajo</a:t>
                      </a:r>
                    </a:p>
                  </a:txBody>
                  <a:tcPr/>
                </a:tc>
                <a:tc>
                  <a:txBody>
                    <a:bodyPr/>
                    <a:lstStyle/>
                    <a:p>
                      <a:r>
                        <a:rPr lang="es-ES_tradnl" sz="1400" dirty="0"/>
                        <a:t>1</a:t>
                      </a:r>
                    </a:p>
                  </a:txBody>
                  <a:tcPr/>
                </a:tc>
                <a:tc>
                  <a:txBody>
                    <a:bodyPr/>
                    <a:lstStyle/>
                    <a:p>
                      <a:r>
                        <a:rPr lang="es-ES_tradnl" sz="1400" dirty="0"/>
                        <a:t>2</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Moderado</a:t>
                      </a:r>
                    </a:p>
                  </a:txBody>
                  <a:tcPr/>
                </a:tc>
                <a:tc>
                  <a:txBody>
                    <a:bodyPr/>
                    <a:lstStyle/>
                    <a:p>
                      <a:r>
                        <a:rPr lang="es-ES_tradnl" sz="1400" dirty="0"/>
                        <a:t>3</a:t>
                      </a:r>
                    </a:p>
                  </a:txBody>
                  <a:tcPr/>
                </a:tc>
                <a:tc>
                  <a:txBody>
                    <a:bodyPr/>
                    <a:lstStyle/>
                    <a:p>
                      <a:r>
                        <a:rPr lang="es-ES_tradnl" sz="1400" dirty="0"/>
                        <a:t>1</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2</a:t>
                      </a:r>
                    </a:p>
                  </a:txBody>
                  <a:tcPr/>
                </a:tc>
                <a:tc>
                  <a:txBody>
                    <a:bodyPr/>
                    <a:lstStyle/>
                    <a:p>
                      <a:r>
                        <a:rPr lang="es-ES_tradnl" sz="1400" dirty="0"/>
                        <a:t>1</a:t>
                      </a:r>
                    </a:p>
                  </a:txBody>
                  <a:tcPr/>
                </a:tc>
                <a:extLst>
                  <a:ext uri="{0D108BD9-81ED-4DB2-BD59-A6C34878D82A}">
                    <a16:rowId xmlns:a16="http://schemas.microsoft.com/office/drawing/2014/main" val="263595187"/>
                  </a:ext>
                </a:extLst>
              </a:tr>
            </a:tbl>
          </a:graphicData>
        </a:graphic>
      </p:graphicFrame>
      <p:graphicFrame>
        <p:nvGraphicFramePr>
          <p:cNvPr id="8" name="Table 7">
            <a:extLst>
              <a:ext uri="{FF2B5EF4-FFF2-40B4-BE49-F238E27FC236}">
                <a16:creationId xmlns:a16="http://schemas.microsoft.com/office/drawing/2014/main" id="{2F23550F-AD3F-6F03-FB6E-95A49B835937}"/>
              </a:ext>
            </a:extLst>
          </p:cNvPr>
          <p:cNvGraphicFramePr>
            <a:graphicFrameLocks noGrp="1"/>
          </p:cNvGraphicFramePr>
          <p:nvPr>
            <p:extLst>
              <p:ext uri="{D42A27DB-BD31-4B8C-83A1-F6EECF244321}">
                <p14:modId xmlns:p14="http://schemas.microsoft.com/office/powerpoint/2010/main" val="2291480665"/>
              </p:ext>
            </p:extLst>
          </p:nvPr>
        </p:nvGraphicFramePr>
        <p:xfrm>
          <a:off x="6691856" y="2323630"/>
          <a:ext cx="4207436" cy="1524000"/>
        </p:xfrm>
        <a:graphic>
          <a:graphicData uri="http://schemas.openxmlformats.org/drawingml/2006/table">
            <a:tbl>
              <a:tblPr firstRow="1" bandRow="1">
                <a:tableStyleId>{C4B1156A-380E-4F78-BDF5-A606A8083BF9}</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400" dirty="0"/>
                        <a:t>Método de estudio</a:t>
                      </a:r>
                    </a:p>
                  </a:txBody>
                  <a:tcPr/>
                </a:tc>
                <a:tc>
                  <a:txBody>
                    <a:bodyPr/>
                    <a:lstStyle/>
                    <a:p>
                      <a:r>
                        <a:rPr lang="es-ES_tradnl" sz="1400" dirty="0"/>
                        <a:t>Lectura</a:t>
                      </a:r>
                    </a:p>
                  </a:txBody>
                  <a:tcPr/>
                </a:tc>
                <a:tc>
                  <a:txBody>
                    <a:bodyPr/>
                    <a:lstStyle/>
                    <a:p>
                      <a:r>
                        <a:rPr lang="es-ES_tradnl" sz="1400" dirty="0"/>
                        <a:t>1</a:t>
                      </a:r>
                    </a:p>
                  </a:txBody>
                  <a:tcPr/>
                </a:tc>
                <a:tc>
                  <a:txBody>
                    <a:bodyPr/>
                    <a:lstStyle/>
                    <a:p>
                      <a:r>
                        <a:rPr lang="es-ES_tradnl" sz="1400" dirty="0"/>
                        <a:t>2</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Practica</a:t>
                      </a:r>
                    </a:p>
                  </a:txBody>
                  <a:tcPr/>
                </a:tc>
                <a:tc>
                  <a:txBody>
                    <a:bodyPr/>
                    <a:lstStyle/>
                    <a:p>
                      <a:r>
                        <a:rPr lang="es-ES_tradnl" sz="1400" dirty="0"/>
                        <a:t>2</a:t>
                      </a:r>
                    </a:p>
                  </a:txBody>
                  <a:tcPr/>
                </a:tc>
                <a:tc>
                  <a:txBody>
                    <a:bodyPr/>
                    <a:lstStyle/>
                    <a:p>
                      <a:r>
                        <a:rPr lang="es-ES_tradnl" sz="1400" dirty="0"/>
                        <a:t>1</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L y P</a:t>
                      </a:r>
                    </a:p>
                  </a:txBody>
                  <a:tcPr/>
                </a:tc>
                <a:tc>
                  <a:txBody>
                    <a:bodyPr/>
                    <a:lstStyle/>
                    <a:p>
                      <a:r>
                        <a:rPr lang="es-ES_tradnl" sz="1400" dirty="0"/>
                        <a:t>3</a:t>
                      </a:r>
                    </a:p>
                  </a:txBody>
                  <a:tcPr/>
                </a:tc>
                <a:tc>
                  <a:txBody>
                    <a:bodyPr/>
                    <a:lstStyle/>
                    <a:p>
                      <a:r>
                        <a:rPr lang="es-ES_tradnl" sz="1400" dirty="0"/>
                        <a:t>1</a:t>
                      </a:r>
                    </a:p>
                  </a:txBody>
                  <a:tcPr/>
                </a:tc>
                <a:extLst>
                  <a:ext uri="{0D108BD9-81ED-4DB2-BD59-A6C34878D82A}">
                    <a16:rowId xmlns:a16="http://schemas.microsoft.com/office/drawing/2014/main" val="263595187"/>
                  </a:ext>
                </a:extLst>
              </a:tr>
            </a:tbl>
          </a:graphicData>
        </a:graphic>
      </p:graphicFrame>
      <p:graphicFrame>
        <p:nvGraphicFramePr>
          <p:cNvPr id="9" name="Table 8">
            <a:extLst>
              <a:ext uri="{FF2B5EF4-FFF2-40B4-BE49-F238E27FC236}">
                <a16:creationId xmlns:a16="http://schemas.microsoft.com/office/drawing/2014/main" id="{76617397-7ECB-2D8A-8150-2A8F64A56E9F}"/>
              </a:ext>
            </a:extLst>
          </p:cNvPr>
          <p:cNvGraphicFramePr>
            <a:graphicFrameLocks noGrp="1"/>
          </p:cNvGraphicFramePr>
          <p:nvPr>
            <p:extLst>
              <p:ext uri="{D42A27DB-BD31-4B8C-83A1-F6EECF244321}">
                <p14:modId xmlns:p14="http://schemas.microsoft.com/office/powerpoint/2010/main" val="547433807"/>
              </p:ext>
            </p:extLst>
          </p:nvPr>
        </p:nvGraphicFramePr>
        <p:xfrm>
          <a:off x="3992282" y="4274767"/>
          <a:ext cx="4207436" cy="1524000"/>
        </p:xfrm>
        <a:graphic>
          <a:graphicData uri="http://schemas.openxmlformats.org/drawingml/2006/table">
            <a:tbl>
              <a:tblPr firstRow="1" bandRow="1">
                <a:tableStyleId>{16D9F66E-5EB9-4882-86FB-DCBF35E3C3E4}</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200" dirty="0"/>
                        <a:t>Puntuación</a:t>
                      </a:r>
                    </a:p>
                  </a:txBody>
                  <a:tcPr/>
                </a:tc>
                <a:tc>
                  <a:txBody>
                    <a:bodyPr/>
                    <a:lstStyle/>
                    <a:p>
                      <a:r>
                        <a:rPr lang="es-ES_tradnl" sz="1400" dirty="0"/>
                        <a:t>Bajo</a:t>
                      </a:r>
                    </a:p>
                  </a:txBody>
                  <a:tcPr/>
                </a:tc>
                <a:tc>
                  <a:txBody>
                    <a:bodyPr/>
                    <a:lstStyle/>
                    <a:p>
                      <a:r>
                        <a:rPr lang="es-ES_tradnl" sz="1400" dirty="0"/>
                        <a:t>0</a:t>
                      </a:r>
                    </a:p>
                  </a:txBody>
                  <a:tcPr/>
                </a:tc>
                <a:tc>
                  <a:txBody>
                    <a:bodyPr/>
                    <a:lstStyle/>
                    <a:p>
                      <a:r>
                        <a:rPr lang="es-ES_tradnl" sz="1400" dirty="0"/>
                        <a:t>3</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Promedio</a:t>
                      </a:r>
                    </a:p>
                  </a:txBody>
                  <a:tcPr/>
                </a:tc>
                <a:tc>
                  <a:txBody>
                    <a:bodyPr/>
                    <a:lstStyle/>
                    <a:p>
                      <a:r>
                        <a:rPr lang="es-ES_tradnl" sz="1400" dirty="0"/>
                        <a:t>2</a:t>
                      </a:r>
                    </a:p>
                  </a:txBody>
                  <a:tcPr/>
                </a:tc>
                <a:tc>
                  <a:txBody>
                    <a:bodyPr/>
                    <a:lstStyle/>
                    <a:p>
                      <a:r>
                        <a:rPr lang="es-ES_tradnl" sz="1400" dirty="0"/>
                        <a:t>0</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4</a:t>
                      </a:r>
                    </a:p>
                  </a:txBody>
                  <a:tcPr/>
                </a:tc>
                <a:tc>
                  <a:txBody>
                    <a:bodyPr/>
                    <a:lstStyle/>
                    <a:p>
                      <a:r>
                        <a:rPr lang="es-ES_tradnl" sz="1400" dirty="0"/>
                        <a:t>1</a:t>
                      </a:r>
                    </a:p>
                  </a:txBody>
                  <a:tcPr/>
                </a:tc>
                <a:extLst>
                  <a:ext uri="{0D108BD9-81ED-4DB2-BD59-A6C34878D82A}">
                    <a16:rowId xmlns:a16="http://schemas.microsoft.com/office/drawing/2014/main" val="263595187"/>
                  </a:ext>
                </a:extLst>
              </a:tr>
            </a:tbl>
          </a:graphicData>
        </a:graphic>
      </p:graphicFrame>
    </p:spTree>
    <p:extLst>
      <p:ext uri="{BB962C8B-B14F-4D97-AF65-F5344CB8AC3E}">
        <p14:creationId xmlns:p14="http://schemas.microsoft.com/office/powerpoint/2010/main" val="81017614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76</a:t>
            </a:fld>
            <a:endParaRPr lang="en-US"/>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1600" dirty="0"/>
              <a:t>Para cada uno de los atributos, construyamos las tablas de frecuencia:</a:t>
            </a:r>
          </a:p>
        </p:txBody>
      </p:sp>
      <p:graphicFrame>
        <p:nvGraphicFramePr>
          <p:cNvPr id="7" name="Table 6">
            <a:extLst>
              <a:ext uri="{FF2B5EF4-FFF2-40B4-BE49-F238E27FC236}">
                <a16:creationId xmlns:a16="http://schemas.microsoft.com/office/drawing/2014/main" id="{2CAD9EAB-0396-5409-C200-0A3CB5D5E9D8}"/>
              </a:ext>
            </a:extLst>
          </p:cNvPr>
          <p:cNvGraphicFramePr>
            <a:graphicFrameLocks noGrp="1"/>
          </p:cNvGraphicFramePr>
          <p:nvPr/>
        </p:nvGraphicFramePr>
        <p:xfrm>
          <a:off x="1637553" y="2323630"/>
          <a:ext cx="4207436" cy="1524000"/>
        </p:xfrm>
        <a:graphic>
          <a:graphicData uri="http://schemas.openxmlformats.org/drawingml/2006/table">
            <a:tbl>
              <a:tblPr firstRow="1" bandRow="1">
                <a:tableStyleId>{69CF1AB2-1976-4502-BF36-3FF5EA218861}</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400" dirty="0"/>
                        <a:t>Tiempo de estudio</a:t>
                      </a:r>
                    </a:p>
                  </a:txBody>
                  <a:tcPr/>
                </a:tc>
                <a:tc>
                  <a:txBody>
                    <a:bodyPr/>
                    <a:lstStyle/>
                    <a:p>
                      <a:r>
                        <a:rPr lang="es-ES_tradnl" sz="1400" dirty="0"/>
                        <a:t>Bajo</a:t>
                      </a:r>
                    </a:p>
                  </a:txBody>
                  <a:tcPr/>
                </a:tc>
                <a:tc>
                  <a:txBody>
                    <a:bodyPr/>
                    <a:lstStyle/>
                    <a:p>
                      <a:r>
                        <a:rPr lang="es-ES_tradnl" sz="1400" dirty="0"/>
                        <a:t>1</a:t>
                      </a:r>
                    </a:p>
                  </a:txBody>
                  <a:tcPr/>
                </a:tc>
                <a:tc>
                  <a:txBody>
                    <a:bodyPr/>
                    <a:lstStyle/>
                    <a:p>
                      <a:r>
                        <a:rPr lang="es-ES_tradnl" sz="1400" dirty="0"/>
                        <a:t>2</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Moderado</a:t>
                      </a:r>
                    </a:p>
                  </a:txBody>
                  <a:tcPr/>
                </a:tc>
                <a:tc>
                  <a:txBody>
                    <a:bodyPr/>
                    <a:lstStyle/>
                    <a:p>
                      <a:r>
                        <a:rPr lang="es-ES_tradnl" sz="1400" dirty="0"/>
                        <a:t>3</a:t>
                      </a:r>
                    </a:p>
                  </a:txBody>
                  <a:tcPr/>
                </a:tc>
                <a:tc>
                  <a:txBody>
                    <a:bodyPr/>
                    <a:lstStyle/>
                    <a:p>
                      <a:r>
                        <a:rPr lang="es-ES_tradnl" sz="1400" dirty="0"/>
                        <a:t>1</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2</a:t>
                      </a:r>
                    </a:p>
                  </a:txBody>
                  <a:tcPr/>
                </a:tc>
                <a:tc>
                  <a:txBody>
                    <a:bodyPr/>
                    <a:lstStyle/>
                    <a:p>
                      <a:r>
                        <a:rPr lang="es-ES_tradnl" sz="1400" dirty="0"/>
                        <a:t>1</a:t>
                      </a:r>
                    </a:p>
                  </a:txBody>
                  <a:tcPr/>
                </a:tc>
                <a:extLst>
                  <a:ext uri="{0D108BD9-81ED-4DB2-BD59-A6C34878D82A}">
                    <a16:rowId xmlns:a16="http://schemas.microsoft.com/office/drawing/2014/main" val="263595187"/>
                  </a:ext>
                </a:extLst>
              </a:tr>
            </a:tbl>
          </a:graphicData>
        </a:graphic>
      </p:graphicFrame>
      <p:graphicFrame>
        <p:nvGraphicFramePr>
          <p:cNvPr id="8" name="Table 7">
            <a:extLst>
              <a:ext uri="{FF2B5EF4-FFF2-40B4-BE49-F238E27FC236}">
                <a16:creationId xmlns:a16="http://schemas.microsoft.com/office/drawing/2014/main" id="{2F23550F-AD3F-6F03-FB6E-95A49B835937}"/>
              </a:ext>
            </a:extLst>
          </p:cNvPr>
          <p:cNvGraphicFramePr>
            <a:graphicFrameLocks noGrp="1"/>
          </p:cNvGraphicFramePr>
          <p:nvPr/>
        </p:nvGraphicFramePr>
        <p:xfrm>
          <a:off x="6691856" y="2323630"/>
          <a:ext cx="4207436" cy="1524000"/>
        </p:xfrm>
        <a:graphic>
          <a:graphicData uri="http://schemas.openxmlformats.org/drawingml/2006/table">
            <a:tbl>
              <a:tblPr firstRow="1" bandRow="1">
                <a:tableStyleId>{C4B1156A-380E-4F78-BDF5-A606A8083BF9}</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400" dirty="0"/>
                        <a:t>Método de estudio</a:t>
                      </a:r>
                    </a:p>
                  </a:txBody>
                  <a:tcPr/>
                </a:tc>
                <a:tc>
                  <a:txBody>
                    <a:bodyPr/>
                    <a:lstStyle/>
                    <a:p>
                      <a:r>
                        <a:rPr lang="es-ES_tradnl" sz="1400" dirty="0"/>
                        <a:t>Lectura</a:t>
                      </a:r>
                    </a:p>
                  </a:txBody>
                  <a:tcPr/>
                </a:tc>
                <a:tc>
                  <a:txBody>
                    <a:bodyPr/>
                    <a:lstStyle/>
                    <a:p>
                      <a:r>
                        <a:rPr lang="es-ES_tradnl" sz="1400" dirty="0"/>
                        <a:t>1</a:t>
                      </a:r>
                    </a:p>
                  </a:txBody>
                  <a:tcPr/>
                </a:tc>
                <a:tc>
                  <a:txBody>
                    <a:bodyPr/>
                    <a:lstStyle/>
                    <a:p>
                      <a:r>
                        <a:rPr lang="es-ES_tradnl" sz="1400" dirty="0"/>
                        <a:t>2</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Practica</a:t>
                      </a:r>
                    </a:p>
                  </a:txBody>
                  <a:tcPr/>
                </a:tc>
                <a:tc>
                  <a:txBody>
                    <a:bodyPr/>
                    <a:lstStyle/>
                    <a:p>
                      <a:r>
                        <a:rPr lang="es-ES_tradnl" sz="1400" dirty="0"/>
                        <a:t>2</a:t>
                      </a:r>
                    </a:p>
                  </a:txBody>
                  <a:tcPr/>
                </a:tc>
                <a:tc>
                  <a:txBody>
                    <a:bodyPr/>
                    <a:lstStyle/>
                    <a:p>
                      <a:r>
                        <a:rPr lang="es-ES_tradnl" sz="1400" dirty="0"/>
                        <a:t>1</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L y P</a:t>
                      </a:r>
                    </a:p>
                  </a:txBody>
                  <a:tcPr/>
                </a:tc>
                <a:tc>
                  <a:txBody>
                    <a:bodyPr/>
                    <a:lstStyle/>
                    <a:p>
                      <a:r>
                        <a:rPr lang="es-ES_tradnl" sz="1400" dirty="0"/>
                        <a:t>3</a:t>
                      </a:r>
                    </a:p>
                  </a:txBody>
                  <a:tcPr/>
                </a:tc>
                <a:tc>
                  <a:txBody>
                    <a:bodyPr/>
                    <a:lstStyle/>
                    <a:p>
                      <a:r>
                        <a:rPr lang="es-ES_tradnl" sz="1400" dirty="0"/>
                        <a:t>1</a:t>
                      </a:r>
                    </a:p>
                  </a:txBody>
                  <a:tcPr/>
                </a:tc>
                <a:extLst>
                  <a:ext uri="{0D108BD9-81ED-4DB2-BD59-A6C34878D82A}">
                    <a16:rowId xmlns:a16="http://schemas.microsoft.com/office/drawing/2014/main" val="263595187"/>
                  </a:ext>
                </a:extLst>
              </a:tr>
            </a:tbl>
          </a:graphicData>
        </a:graphic>
      </p:graphicFrame>
      <p:graphicFrame>
        <p:nvGraphicFramePr>
          <p:cNvPr id="9" name="Table 8">
            <a:extLst>
              <a:ext uri="{FF2B5EF4-FFF2-40B4-BE49-F238E27FC236}">
                <a16:creationId xmlns:a16="http://schemas.microsoft.com/office/drawing/2014/main" id="{76617397-7ECB-2D8A-8150-2A8F64A56E9F}"/>
              </a:ext>
            </a:extLst>
          </p:cNvPr>
          <p:cNvGraphicFramePr>
            <a:graphicFrameLocks noGrp="1"/>
          </p:cNvGraphicFramePr>
          <p:nvPr>
            <p:extLst>
              <p:ext uri="{D42A27DB-BD31-4B8C-83A1-F6EECF244321}">
                <p14:modId xmlns:p14="http://schemas.microsoft.com/office/powerpoint/2010/main" val="2223676425"/>
              </p:ext>
            </p:extLst>
          </p:nvPr>
        </p:nvGraphicFramePr>
        <p:xfrm>
          <a:off x="3992282" y="4274767"/>
          <a:ext cx="4207436" cy="1524000"/>
        </p:xfrm>
        <a:graphic>
          <a:graphicData uri="http://schemas.openxmlformats.org/drawingml/2006/table">
            <a:tbl>
              <a:tblPr firstRow="1" bandRow="1">
                <a:tableStyleId>{16D9F66E-5EB9-4882-86FB-DCBF35E3C3E4}</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200" dirty="0"/>
                        <a:t>Puntuación</a:t>
                      </a:r>
                    </a:p>
                  </a:txBody>
                  <a:tcPr/>
                </a:tc>
                <a:tc>
                  <a:txBody>
                    <a:bodyPr/>
                    <a:lstStyle/>
                    <a:p>
                      <a:r>
                        <a:rPr lang="es-ES_tradnl" sz="1400" dirty="0"/>
                        <a:t>Bajo</a:t>
                      </a:r>
                    </a:p>
                  </a:txBody>
                  <a:tcPr/>
                </a:tc>
                <a:tc>
                  <a:txBody>
                    <a:bodyPr/>
                    <a:lstStyle/>
                    <a:p>
                      <a:r>
                        <a:rPr lang="es-ES_tradnl" sz="1400" dirty="0"/>
                        <a:t>0</a:t>
                      </a:r>
                    </a:p>
                  </a:txBody>
                  <a:tcPr/>
                </a:tc>
                <a:tc>
                  <a:txBody>
                    <a:bodyPr/>
                    <a:lstStyle/>
                    <a:p>
                      <a:r>
                        <a:rPr lang="es-ES_tradnl" sz="1400" dirty="0"/>
                        <a:t>3</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Promedio</a:t>
                      </a:r>
                    </a:p>
                  </a:txBody>
                  <a:tcPr/>
                </a:tc>
                <a:tc>
                  <a:txBody>
                    <a:bodyPr/>
                    <a:lstStyle/>
                    <a:p>
                      <a:r>
                        <a:rPr lang="es-ES_tradnl" sz="1400" dirty="0"/>
                        <a:t>2</a:t>
                      </a:r>
                    </a:p>
                  </a:txBody>
                  <a:tcPr/>
                </a:tc>
                <a:tc>
                  <a:txBody>
                    <a:bodyPr/>
                    <a:lstStyle/>
                    <a:p>
                      <a:r>
                        <a:rPr lang="es-ES_tradnl" sz="1400" dirty="0"/>
                        <a:t>0</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4</a:t>
                      </a:r>
                    </a:p>
                  </a:txBody>
                  <a:tcPr/>
                </a:tc>
                <a:tc>
                  <a:txBody>
                    <a:bodyPr/>
                    <a:lstStyle/>
                    <a:p>
                      <a:r>
                        <a:rPr lang="es-ES_tradnl" sz="1400" dirty="0"/>
                        <a:t>1</a:t>
                      </a:r>
                    </a:p>
                  </a:txBody>
                  <a:tcPr/>
                </a:tc>
                <a:extLst>
                  <a:ext uri="{0D108BD9-81ED-4DB2-BD59-A6C34878D82A}">
                    <a16:rowId xmlns:a16="http://schemas.microsoft.com/office/drawing/2014/main" val="263595187"/>
                  </a:ext>
                </a:extLst>
              </a:tr>
            </a:tbl>
          </a:graphicData>
        </a:graphic>
      </p:graphicFrame>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A6DBB46B-0111-C55B-9859-3F2345E753AE}"/>
                  </a:ext>
                </a:extLst>
              </p:cNvPr>
              <p:cNvSpPr txBox="1"/>
              <p:nvPr/>
            </p:nvSpPr>
            <p:spPr>
              <a:xfrm>
                <a:off x="8633011" y="4479471"/>
                <a:ext cx="2608730" cy="6790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𝐻</m:t>
                          </m:r>
                        </m:e>
                        <m:e>
                          <m:r>
                            <a:rPr lang="en-US" b="0" i="1" smtClean="0">
                              <a:latin typeface="Cambria Math" panose="02040503050406030204" pitchFamily="18" charset="0"/>
                            </a:rPr>
                            <m:t>𝐸</m:t>
                          </m:r>
                        </m:e>
                      </m:d>
                      <m:r>
                        <a:rPr lang="en-US" b="0" i="1" smtClean="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𝐻</m:t>
                              </m:r>
                            </m:e>
                          </m:d>
                          <m:r>
                            <a:rPr lang="en-US" i="1">
                              <a:latin typeface="Cambria Math" panose="02040503050406030204" pitchFamily="18" charset="0"/>
                            </a:rPr>
                            <m:t>𝑃</m:t>
                          </m:r>
                          <m:r>
                            <a:rPr lang="en-US" i="1">
                              <a:latin typeface="Cambria Math" panose="02040503050406030204" pitchFamily="18" charset="0"/>
                            </a:rPr>
                            <m:t>(</m:t>
                          </m:r>
                          <m:r>
                            <a:rPr lang="en-US" i="1">
                              <a:latin typeface="Cambria Math" panose="02040503050406030204" pitchFamily="18" charset="0"/>
                            </a:rPr>
                            <m:t>𝐸</m:t>
                          </m:r>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r>
                            <m:rPr>
                              <m:nor/>
                            </m:rPr>
                            <a:rPr lang="es-ES" dirty="0"/>
                            <m:t> </m:t>
                          </m:r>
                        </m:num>
                        <m:den>
                          <m:r>
                            <a:rPr lang="en-US" i="1" dirty="0">
                              <a:latin typeface="Cambria Math" panose="02040503050406030204" pitchFamily="18" charset="0"/>
                            </a:rPr>
                            <m:t>𝑃</m:t>
                          </m:r>
                          <m:r>
                            <a:rPr lang="en-US" b="0" i="1" dirty="0" smtClean="0">
                              <a:latin typeface="Cambria Math" panose="02040503050406030204" pitchFamily="18" charset="0"/>
                            </a:rPr>
                            <m:t>(</m:t>
                          </m:r>
                          <m:r>
                            <a:rPr lang="en-US" b="0" i="1" dirty="0" smtClean="0">
                              <a:latin typeface="Cambria Math" panose="02040503050406030204" pitchFamily="18" charset="0"/>
                            </a:rPr>
                            <m:t>𝐸</m:t>
                          </m:r>
                          <m:r>
                            <a:rPr lang="en-US" i="1">
                              <a:latin typeface="Cambria Math" panose="02040503050406030204" pitchFamily="18" charset="0"/>
                            </a:rPr>
                            <m:t>)</m:t>
                          </m:r>
                        </m:den>
                      </m:f>
                    </m:oMath>
                  </m:oMathPara>
                </a14:m>
                <a:endParaRPr lang="es-ES_tradnl" dirty="0"/>
              </a:p>
            </p:txBody>
          </p:sp>
        </mc:Choice>
        <mc:Fallback xmlns="">
          <p:sp>
            <p:nvSpPr>
              <p:cNvPr id="11" name="TextBox 10">
                <a:extLst>
                  <a:ext uri="{FF2B5EF4-FFF2-40B4-BE49-F238E27FC236}">
                    <a16:creationId xmlns:a16="http://schemas.microsoft.com/office/drawing/2014/main" id="{A6DBB46B-0111-C55B-9859-3F2345E753AE}"/>
                  </a:ext>
                </a:extLst>
              </p:cNvPr>
              <p:cNvSpPr txBox="1">
                <a:spLocks noRot="1" noChangeAspect="1" noMove="1" noResize="1" noEditPoints="1" noAdjustHandles="1" noChangeArrowheads="1" noChangeShapeType="1" noTextEdit="1"/>
              </p:cNvSpPr>
              <p:nvPr/>
            </p:nvSpPr>
            <p:spPr>
              <a:xfrm>
                <a:off x="8633011" y="4479471"/>
                <a:ext cx="2608730" cy="679032"/>
              </a:xfrm>
              <a:prstGeom prst="rect">
                <a:avLst/>
              </a:prstGeom>
              <a:blipFill>
                <a:blip r:embed="rId3"/>
                <a:stretch>
                  <a:fillRect t="-1818" b="-7273"/>
                </a:stretch>
              </a:blipFill>
            </p:spPr>
            <p:txBody>
              <a:bodyPr/>
              <a:lstStyle/>
              <a:p>
                <a:r>
                  <a:rPr lang="es-ES_tradnl">
                    <a:noFill/>
                  </a:rPr>
                  <a:t> </a:t>
                </a:r>
              </a:p>
            </p:txBody>
          </p:sp>
        </mc:Fallback>
      </mc:AlternateContent>
      <p:sp>
        <p:nvSpPr>
          <p:cNvPr id="3" name="Rectangle 2">
            <a:extLst>
              <a:ext uri="{FF2B5EF4-FFF2-40B4-BE49-F238E27FC236}">
                <a16:creationId xmlns:a16="http://schemas.microsoft.com/office/drawing/2014/main" id="{357F8757-2113-110B-468A-71BC6EBC17E7}"/>
              </a:ext>
            </a:extLst>
          </p:cNvPr>
          <p:cNvSpPr/>
          <p:nvPr/>
        </p:nvSpPr>
        <p:spPr>
          <a:xfrm>
            <a:off x="8713694" y="2241176"/>
            <a:ext cx="2268071" cy="726142"/>
          </a:xfrm>
          <a:prstGeom prst="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79676860-2FC2-02E7-612B-9090A91FA205}"/>
                  </a:ext>
                </a:extLst>
              </p:cNvPr>
              <p:cNvSpPr txBox="1"/>
              <p:nvPr/>
            </p:nvSpPr>
            <p:spPr>
              <a:xfrm>
                <a:off x="9468266" y="1860172"/>
                <a:ext cx="758926"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𝐻</m:t>
                          </m:r>
                        </m:e>
                      </m:d>
                    </m:oMath>
                  </m:oMathPara>
                </a14:m>
                <a:endParaRPr lang="es-ES_tradnl" dirty="0"/>
              </a:p>
            </p:txBody>
          </p:sp>
        </mc:Choice>
        <mc:Fallback xmlns="">
          <p:sp>
            <p:nvSpPr>
              <p:cNvPr id="10" name="TextBox 9">
                <a:extLst>
                  <a:ext uri="{FF2B5EF4-FFF2-40B4-BE49-F238E27FC236}">
                    <a16:creationId xmlns:a16="http://schemas.microsoft.com/office/drawing/2014/main" id="{79676860-2FC2-02E7-612B-9090A91FA205}"/>
                  </a:ext>
                </a:extLst>
              </p:cNvPr>
              <p:cNvSpPr txBox="1">
                <a:spLocks noRot="1" noChangeAspect="1" noMove="1" noResize="1" noEditPoints="1" noAdjustHandles="1" noChangeArrowheads="1" noChangeShapeType="1" noTextEdit="1"/>
              </p:cNvSpPr>
              <p:nvPr/>
            </p:nvSpPr>
            <p:spPr>
              <a:xfrm>
                <a:off x="9468266" y="1860172"/>
                <a:ext cx="758926" cy="369332"/>
              </a:xfrm>
              <a:prstGeom prst="rect">
                <a:avLst/>
              </a:prstGeom>
              <a:blipFill>
                <a:blip r:embed="rId4"/>
                <a:stretch>
                  <a:fillRect/>
                </a:stretch>
              </a:blipFill>
            </p:spPr>
            <p:txBody>
              <a:bodyPr/>
              <a:lstStyle/>
              <a:p>
                <a:r>
                  <a:rPr lang="es-ES_tradnl">
                    <a:noFill/>
                  </a:rPr>
                  <a:t> </a:t>
                </a:r>
              </a:p>
            </p:txBody>
          </p:sp>
        </mc:Fallback>
      </mc:AlternateContent>
      <p:sp>
        <p:nvSpPr>
          <p:cNvPr id="13" name="Rectangle 12">
            <a:extLst>
              <a:ext uri="{FF2B5EF4-FFF2-40B4-BE49-F238E27FC236}">
                <a16:creationId xmlns:a16="http://schemas.microsoft.com/office/drawing/2014/main" id="{05983A22-CB08-C2DE-5F46-A895FFFF0E7F}"/>
              </a:ext>
            </a:extLst>
          </p:cNvPr>
          <p:cNvSpPr/>
          <p:nvPr/>
        </p:nvSpPr>
        <p:spPr>
          <a:xfrm>
            <a:off x="6617151" y="2825065"/>
            <a:ext cx="2178423" cy="1133781"/>
          </a:xfrm>
          <a:prstGeom prst="rect">
            <a:avLst/>
          </a:prstGeom>
          <a:noFill/>
          <a:ln w="381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Rectangle 14">
            <a:extLst>
              <a:ext uri="{FF2B5EF4-FFF2-40B4-BE49-F238E27FC236}">
                <a16:creationId xmlns:a16="http://schemas.microsoft.com/office/drawing/2014/main" id="{EF877788-AC91-A000-E17A-2CFFDDF12BC0}"/>
              </a:ext>
            </a:extLst>
          </p:cNvPr>
          <p:cNvSpPr/>
          <p:nvPr/>
        </p:nvSpPr>
        <p:spPr>
          <a:xfrm>
            <a:off x="3917577" y="4750895"/>
            <a:ext cx="2178423" cy="1133781"/>
          </a:xfrm>
          <a:prstGeom prst="rect">
            <a:avLst/>
          </a:prstGeom>
          <a:noFill/>
          <a:ln w="381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angle 15">
            <a:extLst>
              <a:ext uri="{FF2B5EF4-FFF2-40B4-BE49-F238E27FC236}">
                <a16:creationId xmlns:a16="http://schemas.microsoft.com/office/drawing/2014/main" id="{8DE9FE87-DAB4-FBC8-48A0-9BB6E3C486FE}"/>
              </a:ext>
            </a:extLst>
          </p:cNvPr>
          <p:cNvSpPr/>
          <p:nvPr/>
        </p:nvSpPr>
        <p:spPr>
          <a:xfrm>
            <a:off x="1596116" y="2825065"/>
            <a:ext cx="2178423" cy="1133781"/>
          </a:xfrm>
          <a:prstGeom prst="rect">
            <a:avLst/>
          </a:prstGeom>
          <a:noFill/>
          <a:ln w="381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90CC1B0C-981A-B0B6-A879-40773BB14B83}"/>
                  </a:ext>
                </a:extLst>
              </p:cNvPr>
              <p:cNvSpPr txBox="1"/>
              <p:nvPr/>
            </p:nvSpPr>
            <p:spPr>
              <a:xfrm>
                <a:off x="7124455" y="3905435"/>
                <a:ext cx="73718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e>
                      </m:d>
                    </m:oMath>
                  </m:oMathPara>
                </a14:m>
                <a:endParaRPr lang="es-ES_tradnl" dirty="0"/>
              </a:p>
            </p:txBody>
          </p:sp>
        </mc:Choice>
        <mc:Fallback xmlns="">
          <p:sp>
            <p:nvSpPr>
              <p:cNvPr id="17" name="TextBox 16">
                <a:extLst>
                  <a:ext uri="{FF2B5EF4-FFF2-40B4-BE49-F238E27FC236}">
                    <a16:creationId xmlns:a16="http://schemas.microsoft.com/office/drawing/2014/main" id="{90CC1B0C-981A-B0B6-A879-40773BB14B83}"/>
                  </a:ext>
                </a:extLst>
              </p:cNvPr>
              <p:cNvSpPr txBox="1">
                <a:spLocks noRot="1" noChangeAspect="1" noMove="1" noResize="1" noEditPoints="1" noAdjustHandles="1" noChangeArrowheads="1" noChangeShapeType="1" noTextEdit="1"/>
              </p:cNvSpPr>
              <p:nvPr/>
            </p:nvSpPr>
            <p:spPr>
              <a:xfrm>
                <a:off x="7124455" y="3905435"/>
                <a:ext cx="737189" cy="369332"/>
              </a:xfrm>
              <a:prstGeom prst="rect">
                <a:avLst/>
              </a:prstGeom>
              <a:blipFill>
                <a:blip r:embed="rId5"/>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5A1AA5AC-4E3C-041C-B84F-AAB72091F469}"/>
                  </a:ext>
                </a:extLst>
              </p:cNvPr>
              <p:cNvSpPr txBox="1"/>
              <p:nvPr/>
            </p:nvSpPr>
            <p:spPr>
              <a:xfrm>
                <a:off x="3158651" y="5133119"/>
                <a:ext cx="73718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e>
                      </m:d>
                    </m:oMath>
                  </m:oMathPara>
                </a14:m>
                <a:endParaRPr lang="es-ES_tradnl" dirty="0"/>
              </a:p>
            </p:txBody>
          </p:sp>
        </mc:Choice>
        <mc:Fallback xmlns="">
          <p:sp>
            <p:nvSpPr>
              <p:cNvPr id="18" name="TextBox 17">
                <a:extLst>
                  <a:ext uri="{FF2B5EF4-FFF2-40B4-BE49-F238E27FC236}">
                    <a16:creationId xmlns:a16="http://schemas.microsoft.com/office/drawing/2014/main" id="{5A1AA5AC-4E3C-041C-B84F-AAB72091F469}"/>
                  </a:ext>
                </a:extLst>
              </p:cNvPr>
              <p:cNvSpPr txBox="1">
                <a:spLocks noRot="1" noChangeAspect="1" noMove="1" noResize="1" noEditPoints="1" noAdjustHandles="1" noChangeArrowheads="1" noChangeShapeType="1" noTextEdit="1"/>
              </p:cNvSpPr>
              <p:nvPr/>
            </p:nvSpPr>
            <p:spPr>
              <a:xfrm>
                <a:off x="3158651" y="5133119"/>
                <a:ext cx="737189" cy="369332"/>
              </a:xfrm>
              <a:prstGeom prst="rect">
                <a:avLst/>
              </a:prstGeom>
              <a:blipFill>
                <a:blip r:embed="rId6"/>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DF20D9B3-D591-BD27-F668-243D2C9E2734}"/>
                  </a:ext>
                </a:extLst>
              </p:cNvPr>
              <p:cNvSpPr txBox="1"/>
              <p:nvPr/>
            </p:nvSpPr>
            <p:spPr>
              <a:xfrm>
                <a:off x="864903" y="3207289"/>
                <a:ext cx="73718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e>
                      </m:d>
                    </m:oMath>
                  </m:oMathPara>
                </a14:m>
                <a:endParaRPr lang="es-ES_tradnl" dirty="0"/>
              </a:p>
            </p:txBody>
          </p:sp>
        </mc:Choice>
        <mc:Fallback xmlns="">
          <p:sp>
            <p:nvSpPr>
              <p:cNvPr id="19" name="TextBox 18">
                <a:extLst>
                  <a:ext uri="{FF2B5EF4-FFF2-40B4-BE49-F238E27FC236}">
                    <a16:creationId xmlns:a16="http://schemas.microsoft.com/office/drawing/2014/main" id="{DF20D9B3-D591-BD27-F668-243D2C9E2734}"/>
                  </a:ext>
                </a:extLst>
              </p:cNvPr>
              <p:cNvSpPr txBox="1">
                <a:spLocks noRot="1" noChangeAspect="1" noMove="1" noResize="1" noEditPoints="1" noAdjustHandles="1" noChangeArrowheads="1" noChangeShapeType="1" noTextEdit="1"/>
              </p:cNvSpPr>
              <p:nvPr/>
            </p:nvSpPr>
            <p:spPr>
              <a:xfrm>
                <a:off x="864903" y="3207289"/>
                <a:ext cx="737189" cy="369332"/>
              </a:xfrm>
              <a:prstGeom prst="rect">
                <a:avLst/>
              </a:prstGeom>
              <a:blipFill>
                <a:blip r:embed="rId7"/>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255909023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77</a:t>
            </a:fld>
            <a:endParaRPr lang="en-US"/>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1600" dirty="0"/>
              <a:t>Para cada uno de los atributos, construyamos las tablas de frecuencia:</a:t>
            </a:r>
          </a:p>
        </p:txBody>
      </p:sp>
      <p:graphicFrame>
        <p:nvGraphicFramePr>
          <p:cNvPr id="7" name="Table 6">
            <a:extLst>
              <a:ext uri="{FF2B5EF4-FFF2-40B4-BE49-F238E27FC236}">
                <a16:creationId xmlns:a16="http://schemas.microsoft.com/office/drawing/2014/main" id="{2CAD9EAB-0396-5409-C200-0A3CB5D5E9D8}"/>
              </a:ext>
            </a:extLst>
          </p:cNvPr>
          <p:cNvGraphicFramePr>
            <a:graphicFrameLocks noGrp="1"/>
          </p:cNvGraphicFramePr>
          <p:nvPr/>
        </p:nvGraphicFramePr>
        <p:xfrm>
          <a:off x="1637553" y="2323630"/>
          <a:ext cx="4207436" cy="1524000"/>
        </p:xfrm>
        <a:graphic>
          <a:graphicData uri="http://schemas.openxmlformats.org/drawingml/2006/table">
            <a:tbl>
              <a:tblPr firstRow="1" bandRow="1">
                <a:tableStyleId>{69CF1AB2-1976-4502-BF36-3FF5EA218861}</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400" dirty="0"/>
                        <a:t>Tiempo de estudio</a:t>
                      </a:r>
                    </a:p>
                  </a:txBody>
                  <a:tcPr/>
                </a:tc>
                <a:tc>
                  <a:txBody>
                    <a:bodyPr/>
                    <a:lstStyle/>
                    <a:p>
                      <a:r>
                        <a:rPr lang="es-ES_tradnl" sz="1400" dirty="0"/>
                        <a:t>Bajo</a:t>
                      </a:r>
                    </a:p>
                  </a:txBody>
                  <a:tcPr/>
                </a:tc>
                <a:tc>
                  <a:txBody>
                    <a:bodyPr/>
                    <a:lstStyle/>
                    <a:p>
                      <a:r>
                        <a:rPr lang="es-ES_tradnl" sz="1400" dirty="0"/>
                        <a:t>1</a:t>
                      </a:r>
                    </a:p>
                  </a:txBody>
                  <a:tcPr/>
                </a:tc>
                <a:tc>
                  <a:txBody>
                    <a:bodyPr/>
                    <a:lstStyle/>
                    <a:p>
                      <a:r>
                        <a:rPr lang="es-ES_tradnl" sz="1400" dirty="0"/>
                        <a:t>2</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Moderado</a:t>
                      </a:r>
                    </a:p>
                  </a:txBody>
                  <a:tcPr/>
                </a:tc>
                <a:tc>
                  <a:txBody>
                    <a:bodyPr/>
                    <a:lstStyle/>
                    <a:p>
                      <a:r>
                        <a:rPr lang="es-ES_tradnl" sz="1400" dirty="0"/>
                        <a:t>3</a:t>
                      </a:r>
                    </a:p>
                  </a:txBody>
                  <a:tcPr/>
                </a:tc>
                <a:tc>
                  <a:txBody>
                    <a:bodyPr/>
                    <a:lstStyle/>
                    <a:p>
                      <a:r>
                        <a:rPr lang="es-ES_tradnl" sz="1400" dirty="0"/>
                        <a:t>1</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2</a:t>
                      </a:r>
                    </a:p>
                  </a:txBody>
                  <a:tcPr/>
                </a:tc>
                <a:tc>
                  <a:txBody>
                    <a:bodyPr/>
                    <a:lstStyle/>
                    <a:p>
                      <a:r>
                        <a:rPr lang="es-ES_tradnl" sz="1400" dirty="0"/>
                        <a:t>1</a:t>
                      </a:r>
                    </a:p>
                  </a:txBody>
                  <a:tcPr/>
                </a:tc>
                <a:extLst>
                  <a:ext uri="{0D108BD9-81ED-4DB2-BD59-A6C34878D82A}">
                    <a16:rowId xmlns:a16="http://schemas.microsoft.com/office/drawing/2014/main" val="263595187"/>
                  </a:ext>
                </a:extLst>
              </a:tr>
            </a:tbl>
          </a:graphicData>
        </a:graphic>
      </p:graphicFrame>
      <p:graphicFrame>
        <p:nvGraphicFramePr>
          <p:cNvPr id="8" name="Table 7">
            <a:extLst>
              <a:ext uri="{FF2B5EF4-FFF2-40B4-BE49-F238E27FC236}">
                <a16:creationId xmlns:a16="http://schemas.microsoft.com/office/drawing/2014/main" id="{2F23550F-AD3F-6F03-FB6E-95A49B835937}"/>
              </a:ext>
            </a:extLst>
          </p:cNvPr>
          <p:cNvGraphicFramePr>
            <a:graphicFrameLocks noGrp="1"/>
          </p:cNvGraphicFramePr>
          <p:nvPr/>
        </p:nvGraphicFramePr>
        <p:xfrm>
          <a:off x="6691856" y="2323630"/>
          <a:ext cx="4207436" cy="1524000"/>
        </p:xfrm>
        <a:graphic>
          <a:graphicData uri="http://schemas.openxmlformats.org/drawingml/2006/table">
            <a:tbl>
              <a:tblPr firstRow="1" bandRow="1">
                <a:tableStyleId>{C4B1156A-380E-4F78-BDF5-A606A8083BF9}</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400" dirty="0"/>
                        <a:t>Método de estudio</a:t>
                      </a:r>
                    </a:p>
                  </a:txBody>
                  <a:tcPr/>
                </a:tc>
                <a:tc>
                  <a:txBody>
                    <a:bodyPr/>
                    <a:lstStyle/>
                    <a:p>
                      <a:r>
                        <a:rPr lang="es-ES_tradnl" sz="1400" dirty="0"/>
                        <a:t>Lectura</a:t>
                      </a:r>
                    </a:p>
                  </a:txBody>
                  <a:tcPr/>
                </a:tc>
                <a:tc>
                  <a:txBody>
                    <a:bodyPr/>
                    <a:lstStyle/>
                    <a:p>
                      <a:r>
                        <a:rPr lang="es-ES_tradnl" sz="1400" dirty="0"/>
                        <a:t>1</a:t>
                      </a:r>
                    </a:p>
                  </a:txBody>
                  <a:tcPr/>
                </a:tc>
                <a:tc>
                  <a:txBody>
                    <a:bodyPr/>
                    <a:lstStyle/>
                    <a:p>
                      <a:r>
                        <a:rPr lang="es-ES_tradnl" sz="1400" dirty="0"/>
                        <a:t>2</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Practica</a:t>
                      </a:r>
                    </a:p>
                  </a:txBody>
                  <a:tcPr/>
                </a:tc>
                <a:tc>
                  <a:txBody>
                    <a:bodyPr/>
                    <a:lstStyle/>
                    <a:p>
                      <a:r>
                        <a:rPr lang="es-ES_tradnl" sz="1400" dirty="0"/>
                        <a:t>2</a:t>
                      </a:r>
                    </a:p>
                  </a:txBody>
                  <a:tcPr/>
                </a:tc>
                <a:tc>
                  <a:txBody>
                    <a:bodyPr/>
                    <a:lstStyle/>
                    <a:p>
                      <a:r>
                        <a:rPr lang="es-ES_tradnl" sz="1400" dirty="0"/>
                        <a:t>1</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L y P</a:t>
                      </a:r>
                    </a:p>
                  </a:txBody>
                  <a:tcPr/>
                </a:tc>
                <a:tc>
                  <a:txBody>
                    <a:bodyPr/>
                    <a:lstStyle/>
                    <a:p>
                      <a:r>
                        <a:rPr lang="es-ES_tradnl" sz="1400" dirty="0"/>
                        <a:t>3</a:t>
                      </a:r>
                    </a:p>
                  </a:txBody>
                  <a:tcPr/>
                </a:tc>
                <a:tc>
                  <a:txBody>
                    <a:bodyPr/>
                    <a:lstStyle/>
                    <a:p>
                      <a:r>
                        <a:rPr lang="es-ES_tradnl" sz="1400" dirty="0"/>
                        <a:t>1</a:t>
                      </a:r>
                    </a:p>
                  </a:txBody>
                  <a:tcPr/>
                </a:tc>
                <a:extLst>
                  <a:ext uri="{0D108BD9-81ED-4DB2-BD59-A6C34878D82A}">
                    <a16:rowId xmlns:a16="http://schemas.microsoft.com/office/drawing/2014/main" val="263595187"/>
                  </a:ext>
                </a:extLst>
              </a:tr>
            </a:tbl>
          </a:graphicData>
        </a:graphic>
      </p:graphicFrame>
      <p:graphicFrame>
        <p:nvGraphicFramePr>
          <p:cNvPr id="9" name="Table 8">
            <a:extLst>
              <a:ext uri="{FF2B5EF4-FFF2-40B4-BE49-F238E27FC236}">
                <a16:creationId xmlns:a16="http://schemas.microsoft.com/office/drawing/2014/main" id="{76617397-7ECB-2D8A-8150-2A8F64A56E9F}"/>
              </a:ext>
            </a:extLst>
          </p:cNvPr>
          <p:cNvGraphicFramePr>
            <a:graphicFrameLocks noGrp="1"/>
          </p:cNvGraphicFramePr>
          <p:nvPr>
            <p:extLst>
              <p:ext uri="{D42A27DB-BD31-4B8C-83A1-F6EECF244321}">
                <p14:modId xmlns:p14="http://schemas.microsoft.com/office/powerpoint/2010/main" val="2797836498"/>
              </p:ext>
            </p:extLst>
          </p:nvPr>
        </p:nvGraphicFramePr>
        <p:xfrm>
          <a:off x="3992282" y="4274767"/>
          <a:ext cx="4207436" cy="1524000"/>
        </p:xfrm>
        <a:graphic>
          <a:graphicData uri="http://schemas.openxmlformats.org/drawingml/2006/table">
            <a:tbl>
              <a:tblPr firstRow="1" bandRow="1">
                <a:tableStyleId>{16D9F66E-5EB9-4882-86FB-DCBF35E3C3E4}</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200" dirty="0"/>
                        <a:t>Puntuación</a:t>
                      </a:r>
                    </a:p>
                  </a:txBody>
                  <a:tcPr/>
                </a:tc>
                <a:tc>
                  <a:txBody>
                    <a:bodyPr/>
                    <a:lstStyle/>
                    <a:p>
                      <a:r>
                        <a:rPr lang="es-ES_tradnl" sz="1400" dirty="0"/>
                        <a:t>Bajo</a:t>
                      </a:r>
                    </a:p>
                  </a:txBody>
                  <a:tcPr/>
                </a:tc>
                <a:tc>
                  <a:txBody>
                    <a:bodyPr/>
                    <a:lstStyle/>
                    <a:p>
                      <a:r>
                        <a:rPr lang="es-ES_tradnl" sz="1400" dirty="0"/>
                        <a:t>0</a:t>
                      </a:r>
                    </a:p>
                  </a:txBody>
                  <a:tcPr/>
                </a:tc>
                <a:tc>
                  <a:txBody>
                    <a:bodyPr/>
                    <a:lstStyle/>
                    <a:p>
                      <a:r>
                        <a:rPr lang="es-ES_tradnl" sz="1400" dirty="0"/>
                        <a:t>3</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Promedio</a:t>
                      </a:r>
                    </a:p>
                  </a:txBody>
                  <a:tcPr/>
                </a:tc>
                <a:tc>
                  <a:txBody>
                    <a:bodyPr/>
                    <a:lstStyle/>
                    <a:p>
                      <a:r>
                        <a:rPr lang="es-ES_tradnl" sz="1400" dirty="0"/>
                        <a:t>2</a:t>
                      </a:r>
                    </a:p>
                  </a:txBody>
                  <a:tcPr/>
                </a:tc>
                <a:tc>
                  <a:txBody>
                    <a:bodyPr/>
                    <a:lstStyle/>
                    <a:p>
                      <a:r>
                        <a:rPr lang="es-ES_tradnl" sz="1400" dirty="0"/>
                        <a:t>0</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4</a:t>
                      </a:r>
                    </a:p>
                  </a:txBody>
                  <a:tcPr/>
                </a:tc>
                <a:tc>
                  <a:txBody>
                    <a:bodyPr/>
                    <a:lstStyle/>
                    <a:p>
                      <a:r>
                        <a:rPr lang="es-ES_tradnl" sz="1400" dirty="0"/>
                        <a:t>1</a:t>
                      </a:r>
                    </a:p>
                  </a:txBody>
                  <a:tcPr/>
                </a:tc>
                <a:extLst>
                  <a:ext uri="{0D108BD9-81ED-4DB2-BD59-A6C34878D82A}">
                    <a16:rowId xmlns:a16="http://schemas.microsoft.com/office/drawing/2014/main" val="263595187"/>
                  </a:ext>
                </a:extLst>
              </a:tr>
            </a:tbl>
          </a:graphicData>
        </a:graphic>
      </p:graphicFrame>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A6DBB46B-0111-C55B-9859-3F2345E753AE}"/>
                  </a:ext>
                </a:extLst>
              </p:cNvPr>
              <p:cNvSpPr txBox="1"/>
              <p:nvPr/>
            </p:nvSpPr>
            <p:spPr>
              <a:xfrm>
                <a:off x="8633011" y="4479471"/>
                <a:ext cx="2608730" cy="6790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𝐻</m:t>
                          </m:r>
                        </m:e>
                        <m:e>
                          <m:r>
                            <a:rPr lang="en-US" b="0" i="1" smtClean="0">
                              <a:latin typeface="Cambria Math" panose="02040503050406030204" pitchFamily="18" charset="0"/>
                            </a:rPr>
                            <m:t>𝐸</m:t>
                          </m:r>
                        </m:e>
                      </m:d>
                      <m:r>
                        <a:rPr lang="en-US" b="0" i="1" smtClean="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𝐻</m:t>
                              </m:r>
                            </m:e>
                          </m:d>
                          <m:r>
                            <a:rPr lang="en-US" i="1">
                              <a:latin typeface="Cambria Math" panose="02040503050406030204" pitchFamily="18" charset="0"/>
                            </a:rPr>
                            <m:t>𝑃</m:t>
                          </m:r>
                          <m:r>
                            <a:rPr lang="en-US" i="1">
                              <a:latin typeface="Cambria Math" panose="02040503050406030204" pitchFamily="18" charset="0"/>
                            </a:rPr>
                            <m:t>(</m:t>
                          </m:r>
                          <m:r>
                            <a:rPr lang="en-US" i="1">
                              <a:latin typeface="Cambria Math" panose="02040503050406030204" pitchFamily="18" charset="0"/>
                            </a:rPr>
                            <m:t>𝐸</m:t>
                          </m:r>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r>
                            <m:rPr>
                              <m:nor/>
                            </m:rPr>
                            <a:rPr lang="es-ES" dirty="0"/>
                            <m:t> </m:t>
                          </m:r>
                        </m:num>
                        <m:den>
                          <m:r>
                            <a:rPr lang="en-US" i="1" dirty="0">
                              <a:latin typeface="Cambria Math" panose="02040503050406030204" pitchFamily="18" charset="0"/>
                            </a:rPr>
                            <m:t>𝑃</m:t>
                          </m:r>
                          <m:r>
                            <a:rPr lang="en-US" b="0" i="1" dirty="0" smtClean="0">
                              <a:latin typeface="Cambria Math" panose="02040503050406030204" pitchFamily="18" charset="0"/>
                            </a:rPr>
                            <m:t>(</m:t>
                          </m:r>
                          <m:r>
                            <a:rPr lang="en-US" b="0" i="1" dirty="0" smtClean="0">
                              <a:latin typeface="Cambria Math" panose="02040503050406030204" pitchFamily="18" charset="0"/>
                            </a:rPr>
                            <m:t>𝐸</m:t>
                          </m:r>
                          <m:r>
                            <a:rPr lang="en-US" i="1">
                              <a:latin typeface="Cambria Math" panose="02040503050406030204" pitchFamily="18" charset="0"/>
                            </a:rPr>
                            <m:t>)</m:t>
                          </m:r>
                        </m:den>
                      </m:f>
                    </m:oMath>
                  </m:oMathPara>
                </a14:m>
                <a:endParaRPr lang="es-ES_tradnl" dirty="0"/>
              </a:p>
            </p:txBody>
          </p:sp>
        </mc:Choice>
        <mc:Fallback xmlns="">
          <p:sp>
            <p:nvSpPr>
              <p:cNvPr id="11" name="TextBox 10">
                <a:extLst>
                  <a:ext uri="{FF2B5EF4-FFF2-40B4-BE49-F238E27FC236}">
                    <a16:creationId xmlns:a16="http://schemas.microsoft.com/office/drawing/2014/main" id="{A6DBB46B-0111-C55B-9859-3F2345E753AE}"/>
                  </a:ext>
                </a:extLst>
              </p:cNvPr>
              <p:cNvSpPr txBox="1">
                <a:spLocks noRot="1" noChangeAspect="1" noMove="1" noResize="1" noEditPoints="1" noAdjustHandles="1" noChangeArrowheads="1" noChangeShapeType="1" noTextEdit="1"/>
              </p:cNvSpPr>
              <p:nvPr/>
            </p:nvSpPr>
            <p:spPr>
              <a:xfrm>
                <a:off x="8633011" y="4479471"/>
                <a:ext cx="2608730" cy="679032"/>
              </a:xfrm>
              <a:prstGeom prst="rect">
                <a:avLst/>
              </a:prstGeom>
              <a:blipFill>
                <a:blip r:embed="rId3"/>
                <a:stretch>
                  <a:fillRect t="-1818" b="-7273"/>
                </a:stretch>
              </a:blipFill>
            </p:spPr>
            <p:txBody>
              <a:bodyPr/>
              <a:lstStyle/>
              <a:p>
                <a:r>
                  <a:rPr lang="es-ES_tradnl">
                    <a:noFill/>
                  </a:rPr>
                  <a:t> </a:t>
                </a:r>
              </a:p>
            </p:txBody>
          </p:sp>
        </mc:Fallback>
      </mc:AlternateContent>
      <p:sp>
        <p:nvSpPr>
          <p:cNvPr id="3" name="Rectangle 2">
            <a:extLst>
              <a:ext uri="{FF2B5EF4-FFF2-40B4-BE49-F238E27FC236}">
                <a16:creationId xmlns:a16="http://schemas.microsoft.com/office/drawing/2014/main" id="{357F8757-2113-110B-468A-71BC6EBC17E7}"/>
              </a:ext>
            </a:extLst>
          </p:cNvPr>
          <p:cNvSpPr/>
          <p:nvPr/>
        </p:nvSpPr>
        <p:spPr>
          <a:xfrm>
            <a:off x="8713694" y="2241176"/>
            <a:ext cx="2268071" cy="726142"/>
          </a:xfrm>
          <a:prstGeom prst="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79676860-2FC2-02E7-612B-9090A91FA205}"/>
                  </a:ext>
                </a:extLst>
              </p:cNvPr>
              <p:cNvSpPr txBox="1"/>
              <p:nvPr/>
            </p:nvSpPr>
            <p:spPr>
              <a:xfrm>
                <a:off x="9468266" y="1860172"/>
                <a:ext cx="758926"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𝐻</m:t>
                          </m:r>
                        </m:e>
                      </m:d>
                    </m:oMath>
                  </m:oMathPara>
                </a14:m>
                <a:endParaRPr lang="es-ES_tradnl" dirty="0"/>
              </a:p>
            </p:txBody>
          </p:sp>
        </mc:Choice>
        <mc:Fallback xmlns="">
          <p:sp>
            <p:nvSpPr>
              <p:cNvPr id="10" name="TextBox 9">
                <a:extLst>
                  <a:ext uri="{FF2B5EF4-FFF2-40B4-BE49-F238E27FC236}">
                    <a16:creationId xmlns:a16="http://schemas.microsoft.com/office/drawing/2014/main" id="{79676860-2FC2-02E7-612B-9090A91FA205}"/>
                  </a:ext>
                </a:extLst>
              </p:cNvPr>
              <p:cNvSpPr txBox="1">
                <a:spLocks noRot="1" noChangeAspect="1" noMove="1" noResize="1" noEditPoints="1" noAdjustHandles="1" noChangeArrowheads="1" noChangeShapeType="1" noTextEdit="1"/>
              </p:cNvSpPr>
              <p:nvPr/>
            </p:nvSpPr>
            <p:spPr>
              <a:xfrm>
                <a:off x="9468266" y="1860172"/>
                <a:ext cx="758926" cy="369332"/>
              </a:xfrm>
              <a:prstGeom prst="rect">
                <a:avLst/>
              </a:prstGeom>
              <a:blipFill>
                <a:blip r:embed="rId4"/>
                <a:stretch>
                  <a:fillRect/>
                </a:stretch>
              </a:blipFill>
            </p:spPr>
            <p:txBody>
              <a:bodyPr/>
              <a:lstStyle/>
              <a:p>
                <a:r>
                  <a:rPr lang="es-ES_tradnl">
                    <a:noFill/>
                  </a:rPr>
                  <a:t> </a:t>
                </a:r>
              </a:p>
            </p:txBody>
          </p:sp>
        </mc:Fallback>
      </mc:AlternateContent>
      <p:sp>
        <p:nvSpPr>
          <p:cNvPr id="13" name="Rectangle 12">
            <a:extLst>
              <a:ext uri="{FF2B5EF4-FFF2-40B4-BE49-F238E27FC236}">
                <a16:creationId xmlns:a16="http://schemas.microsoft.com/office/drawing/2014/main" id="{05983A22-CB08-C2DE-5F46-A895FFFF0E7F}"/>
              </a:ext>
            </a:extLst>
          </p:cNvPr>
          <p:cNvSpPr/>
          <p:nvPr/>
        </p:nvSpPr>
        <p:spPr>
          <a:xfrm>
            <a:off x="6617151" y="2825065"/>
            <a:ext cx="2178423" cy="1133781"/>
          </a:xfrm>
          <a:prstGeom prst="rect">
            <a:avLst/>
          </a:prstGeom>
          <a:noFill/>
          <a:ln w="381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Rectangle 14">
            <a:extLst>
              <a:ext uri="{FF2B5EF4-FFF2-40B4-BE49-F238E27FC236}">
                <a16:creationId xmlns:a16="http://schemas.microsoft.com/office/drawing/2014/main" id="{EF877788-AC91-A000-E17A-2CFFDDF12BC0}"/>
              </a:ext>
            </a:extLst>
          </p:cNvPr>
          <p:cNvSpPr/>
          <p:nvPr/>
        </p:nvSpPr>
        <p:spPr>
          <a:xfrm>
            <a:off x="3917577" y="4750895"/>
            <a:ext cx="2178423" cy="1133781"/>
          </a:xfrm>
          <a:prstGeom prst="rect">
            <a:avLst/>
          </a:prstGeom>
          <a:noFill/>
          <a:ln w="381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angle 15">
            <a:extLst>
              <a:ext uri="{FF2B5EF4-FFF2-40B4-BE49-F238E27FC236}">
                <a16:creationId xmlns:a16="http://schemas.microsoft.com/office/drawing/2014/main" id="{8DE9FE87-DAB4-FBC8-48A0-9BB6E3C486FE}"/>
              </a:ext>
            </a:extLst>
          </p:cNvPr>
          <p:cNvSpPr/>
          <p:nvPr/>
        </p:nvSpPr>
        <p:spPr>
          <a:xfrm>
            <a:off x="1596116" y="2825065"/>
            <a:ext cx="2178423" cy="1133781"/>
          </a:xfrm>
          <a:prstGeom prst="rect">
            <a:avLst/>
          </a:prstGeom>
          <a:noFill/>
          <a:ln w="381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90CC1B0C-981A-B0B6-A879-40773BB14B83}"/>
                  </a:ext>
                </a:extLst>
              </p:cNvPr>
              <p:cNvSpPr txBox="1"/>
              <p:nvPr/>
            </p:nvSpPr>
            <p:spPr>
              <a:xfrm>
                <a:off x="7124455" y="3905435"/>
                <a:ext cx="73718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e>
                      </m:d>
                    </m:oMath>
                  </m:oMathPara>
                </a14:m>
                <a:endParaRPr lang="es-ES_tradnl" dirty="0"/>
              </a:p>
            </p:txBody>
          </p:sp>
        </mc:Choice>
        <mc:Fallback xmlns="">
          <p:sp>
            <p:nvSpPr>
              <p:cNvPr id="17" name="TextBox 16">
                <a:extLst>
                  <a:ext uri="{FF2B5EF4-FFF2-40B4-BE49-F238E27FC236}">
                    <a16:creationId xmlns:a16="http://schemas.microsoft.com/office/drawing/2014/main" id="{90CC1B0C-981A-B0B6-A879-40773BB14B83}"/>
                  </a:ext>
                </a:extLst>
              </p:cNvPr>
              <p:cNvSpPr txBox="1">
                <a:spLocks noRot="1" noChangeAspect="1" noMove="1" noResize="1" noEditPoints="1" noAdjustHandles="1" noChangeArrowheads="1" noChangeShapeType="1" noTextEdit="1"/>
              </p:cNvSpPr>
              <p:nvPr/>
            </p:nvSpPr>
            <p:spPr>
              <a:xfrm>
                <a:off x="7124455" y="3905435"/>
                <a:ext cx="737189" cy="369332"/>
              </a:xfrm>
              <a:prstGeom prst="rect">
                <a:avLst/>
              </a:prstGeom>
              <a:blipFill>
                <a:blip r:embed="rId5"/>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5A1AA5AC-4E3C-041C-B84F-AAB72091F469}"/>
                  </a:ext>
                </a:extLst>
              </p:cNvPr>
              <p:cNvSpPr txBox="1"/>
              <p:nvPr/>
            </p:nvSpPr>
            <p:spPr>
              <a:xfrm>
                <a:off x="3158651" y="5133119"/>
                <a:ext cx="73718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e>
                      </m:d>
                    </m:oMath>
                  </m:oMathPara>
                </a14:m>
                <a:endParaRPr lang="es-ES_tradnl" dirty="0"/>
              </a:p>
            </p:txBody>
          </p:sp>
        </mc:Choice>
        <mc:Fallback xmlns="">
          <p:sp>
            <p:nvSpPr>
              <p:cNvPr id="18" name="TextBox 17">
                <a:extLst>
                  <a:ext uri="{FF2B5EF4-FFF2-40B4-BE49-F238E27FC236}">
                    <a16:creationId xmlns:a16="http://schemas.microsoft.com/office/drawing/2014/main" id="{5A1AA5AC-4E3C-041C-B84F-AAB72091F469}"/>
                  </a:ext>
                </a:extLst>
              </p:cNvPr>
              <p:cNvSpPr txBox="1">
                <a:spLocks noRot="1" noChangeAspect="1" noMove="1" noResize="1" noEditPoints="1" noAdjustHandles="1" noChangeArrowheads="1" noChangeShapeType="1" noTextEdit="1"/>
              </p:cNvSpPr>
              <p:nvPr/>
            </p:nvSpPr>
            <p:spPr>
              <a:xfrm>
                <a:off x="3158651" y="5133119"/>
                <a:ext cx="737189" cy="369332"/>
              </a:xfrm>
              <a:prstGeom prst="rect">
                <a:avLst/>
              </a:prstGeom>
              <a:blipFill>
                <a:blip r:embed="rId6"/>
                <a:stretch>
                  <a:fillRect/>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DF20D9B3-D591-BD27-F668-243D2C9E2734}"/>
                  </a:ext>
                </a:extLst>
              </p:cNvPr>
              <p:cNvSpPr txBox="1"/>
              <p:nvPr/>
            </p:nvSpPr>
            <p:spPr>
              <a:xfrm>
                <a:off x="864903" y="3207289"/>
                <a:ext cx="73718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e>
                      </m:d>
                    </m:oMath>
                  </m:oMathPara>
                </a14:m>
                <a:endParaRPr lang="es-ES_tradnl" dirty="0"/>
              </a:p>
            </p:txBody>
          </p:sp>
        </mc:Choice>
        <mc:Fallback xmlns="">
          <p:sp>
            <p:nvSpPr>
              <p:cNvPr id="19" name="TextBox 18">
                <a:extLst>
                  <a:ext uri="{FF2B5EF4-FFF2-40B4-BE49-F238E27FC236}">
                    <a16:creationId xmlns:a16="http://schemas.microsoft.com/office/drawing/2014/main" id="{DF20D9B3-D591-BD27-F668-243D2C9E2734}"/>
                  </a:ext>
                </a:extLst>
              </p:cNvPr>
              <p:cNvSpPr txBox="1">
                <a:spLocks noRot="1" noChangeAspect="1" noMove="1" noResize="1" noEditPoints="1" noAdjustHandles="1" noChangeArrowheads="1" noChangeShapeType="1" noTextEdit="1"/>
              </p:cNvSpPr>
              <p:nvPr/>
            </p:nvSpPr>
            <p:spPr>
              <a:xfrm>
                <a:off x="864903" y="3207289"/>
                <a:ext cx="737189" cy="369332"/>
              </a:xfrm>
              <a:prstGeom prst="rect">
                <a:avLst/>
              </a:prstGeom>
              <a:blipFill>
                <a:blip r:embed="rId7"/>
                <a:stretch>
                  <a:fillRect/>
                </a:stretch>
              </a:blipFill>
            </p:spPr>
            <p:txBody>
              <a:bodyPr/>
              <a:lstStyle/>
              <a:p>
                <a:r>
                  <a:rPr lang="es-ES_tradnl">
                    <a:noFill/>
                  </a:rPr>
                  <a:t> </a:t>
                </a:r>
              </a:p>
            </p:txBody>
          </p:sp>
        </mc:Fallback>
      </mc:AlternateContent>
      <p:sp>
        <p:nvSpPr>
          <p:cNvPr id="4" name="Rectangle 3">
            <a:extLst>
              <a:ext uri="{FF2B5EF4-FFF2-40B4-BE49-F238E27FC236}">
                <a16:creationId xmlns:a16="http://schemas.microsoft.com/office/drawing/2014/main" id="{3402BCAA-252F-B184-96BD-74E8762D27AB}"/>
              </a:ext>
            </a:extLst>
          </p:cNvPr>
          <p:cNvSpPr/>
          <p:nvPr/>
        </p:nvSpPr>
        <p:spPr>
          <a:xfrm>
            <a:off x="1013013" y="2241652"/>
            <a:ext cx="10668000" cy="99500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Vamos a aplicar el teorema, para cada atributo como si fueran atributos independientes (por lo que multiplicamos a las probabilidades). Esto lo asumimos de forma </a:t>
            </a:r>
            <a:r>
              <a:rPr lang="es-ES_tradnl" i="1" dirty="0"/>
              <a:t>ingenua</a:t>
            </a:r>
            <a:r>
              <a:rPr lang="es-ES_tradnl" dirty="0"/>
              <a:t> </a:t>
            </a:r>
          </a:p>
        </p:txBody>
      </p:sp>
    </p:spTree>
    <p:extLst>
      <p:ext uri="{BB962C8B-B14F-4D97-AF65-F5344CB8AC3E}">
        <p14:creationId xmlns:p14="http://schemas.microsoft.com/office/powerpoint/2010/main" val="203417755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78</a:t>
            </a:fld>
            <a:endParaRPr lang="en-US"/>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1600" dirty="0"/>
              <a:t>Ahora construyamos la tabla de probabilidad:</a:t>
            </a:r>
          </a:p>
        </p:txBody>
      </p:sp>
      <p:graphicFrame>
        <p:nvGraphicFramePr>
          <p:cNvPr id="7" name="Table 6">
            <a:extLst>
              <a:ext uri="{FF2B5EF4-FFF2-40B4-BE49-F238E27FC236}">
                <a16:creationId xmlns:a16="http://schemas.microsoft.com/office/drawing/2014/main" id="{2CAD9EAB-0396-5409-C200-0A3CB5D5E9D8}"/>
              </a:ext>
            </a:extLst>
          </p:cNvPr>
          <p:cNvGraphicFramePr>
            <a:graphicFrameLocks noGrp="1"/>
          </p:cNvGraphicFramePr>
          <p:nvPr>
            <p:extLst>
              <p:ext uri="{D42A27DB-BD31-4B8C-83A1-F6EECF244321}">
                <p14:modId xmlns:p14="http://schemas.microsoft.com/office/powerpoint/2010/main" val="3143255028"/>
              </p:ext>
            </p:extLst>
          </p:nvPr>
        </p:nvGraphicFramePr>
        <p:xfrm>
          <a:off x="800100" y="2212885"/>
          <a:ext cx="5184590" cy="1828800"/>
        </p:xfrm>
        <a:graphic>
          <a:graphicData uri="http://schemas.openxmlformats.org/drawingml/2006/table">
            <a:tbl>
              <a:tblPr firstRow="1" bandRow="1">
                <a:tableStyleId>{69CF1AB2-1976-4502-BF36-3FF5EA218861}</a:tableStyleId>
              </a:tblPr>
              <a:tblGrid>
                <a:gridCol w="1036918">
                  <a:extLst>
                    <a:ext uri="{9D8B030D-6E8A-4147-A177-3AD203B41FA5}">
                      <a16:colId xmlns:a16="http://schemas.microsoft.com/office/drawing/2014/main" val="3834093890"/>
                    </a:ext>
                  </a:extLst>
                </a:gridCol>
                <a:gridCol w="1036918">
                  <a:extLst>
                    <a:ext uri="{9D8B030D-6E8A-4147-A177-3AD203B41FA5}">
                      <a16:colId xmlns:a16="http://schemas.microsoft.com/office/drawing/2014/main" val="1576245209"/>
                    </a:ext>
                  </a:extLst>
                </a:gridCol>
                <a:gridCol w="1036918">
                  <a:extLst>
                    <a:ext uri="{9D8B030D-6E8A-4147-A177-3AD203B41FA5}">
                      <a16:colId xmlns:a16="http://schemas.microsoft.com/office/drawing/2014/main" val="4185649975"/>
                    </a:ext>
                  </a:extLst>
                </a:gridCol>
                <a:gridCol w="1036918">
                  <a:extLst>
                    <a:ext uri="{9D8B030D-6E8A-4147-A177-3AD203B41FA5}">
                      <a16:colId xmlns:a16="http://schemas.microsoft.com/office/drawing/2014/main" val="1602041793"/>
                    </a:ext>
                  </a:extLst>
                </a:gridCol>
                <a:gridCol w="1036918">
                  <a:extLst>
                    <a:ext uri="{9D8B030D-6E8A-4147-A177-3AD203B41FA5}">
                      <a16:colId xmlns:a16="http://schemas.microsoft.com/office/drawing/2014/main" val="4070036071"/>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tc>
                  <a:txBody>
                    <a:bodyPr/>
                    <a:lstStyle/>
                    <a:p>
                      <a:pPr algn="ctr"/>
                      <a:endParaRPr lang="es-ES_tradnl" sz="1400" b="0" dirty="0"/>
                    </a:p>
                  </a:txBody>
                  <a:tcPr>
                    <a:solidFill>
                      <a:schemeClr val="bg2"/>
                    </a:solidFill>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tc>
                  <a:txBody>
                    <a:bodyPr/>
                    <a:lstStyle/>
                    <a:p>
                      <a:endParaRPr lang="es-ES_tradnl" sz="1400" dirty="0"/>
                    </a:p>
                  </a:txBody>
                  <a:tcPr>
                    <a:solidFill>
                      <a:schemeClr val="bg2"/>
                    </a:solidFill>
                  </a:tcPr>
                </a:tc>
                <a:extLst>
                  <a:ext uri="{0D108BD9-81ED-4DB2-BD59-A6C34878D82A}">
                    <a16:rowId xmlns:a16="http://schemas.microsoft.com/office/drawing/2014/main" val="2447048197"/>
                  </a:ext>
                </a:extLst>
              </a:tr>
              <a:tr h="279834">
                <a:tc rowSpan="3">
                  <a:txBody>
                    <a:bodyPr/>
                    <a:lstStyle/>
                    <a:p>
                      <a:r>
                        <a:rPr lang="es-ES_tradnl" sz="1400" dirty="0"/>
                        <a:t>Tiempo de estudio</a:t>
                      </a:r>
                    </a:p>
                  </a:txBody>
                  <a:tcPr/>
                </a:tc>
                <a:tc>
                  <a:txBody>
                    <a:bodyPr/>
                    <a:lstStyle/>
                    <a:p>
                      <a:r>
                        <a:rPr lang="es-ES_tradnl" sz="1400" dirty="0"/>
                        <a:t>Bajo</a:t>
                      </a:r>
                    </a:p>
                  </a:txBody>
                  <a:tcPr/>
                </a:tc>
                <a:tc>
                  <a:txBody>
                    <a:bodyPr/>
                    <a:lstStyle/>
                    <a:p>
                      <a:r>
                        <a:rPr lang="es-ES_tradnl" sz="1400" dirty="0"/>
                        <a:t>1</a:t>
                      </a:r>
                    </a:p>
                  </a:txBody>
                  <a:tcPr/>
                </a:tc>
                <a:tc>
                  <a:txBody>
                    <a:bodyPr/>
                    <a:lstStyle/>
                    <a:p>
                      <a:r>
                        <a:rPr lang="es-ES_tradnl" sz="1400" dirty="0"/>
                        <a:t>2</a:t>
                      </a:r>
                    </a:p>
                  </a:txBody>
                  <a:tcPr/>
                </a:tc>
                <a:tc>
                  <a:txBody>
                    <a:bodyPr/>
                    <a:lstStyle/>
                    <a:p>
                      <a:r>
                        <a:rPr lang="es-ES_tradnl" sz="1400" dirty="0"/>
                        <a:t>3</a:t>
                      </a:r>
                    </a:p>
                  </a:txBody>
                  <a:tcPr>
                    <a:solidFill>
                      <a:schemeClr val="bg2"/>
                    </a:solidFill>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Moderado</a:t>
                      </a:r>
                    </a:p>
                  </a:txBody>
                  <a:tcPr/>
                </a:tc>
                <a:tc>
                  <a:txBody>
                    <a:bodyPr/>
                    <a:lstStyle/>
                    <a:p>
                      <a:r>
                        <a:rPr lang="es-ES_tradnl" sz="1400" dirty="0"/>
                        <a:t>3</a:t>
                      </a:r>
                    </a:p>
                  </a:txBody>
                  <a:tcPr/>
                </a:tc>
                <a:tc>
                  <a:txBody>
                    <a:bodyPr/>
                    <a:lstStyle/>
                    <a:p>
                      <a:r>
                        <a:rPr lang="es-ES_tradnl" sz="1400" dirty="0"/>
                        <a:t>1</a:t>
                      </a:r>
                    </a:p>
                  </a:txBody>
                  <a:tcPr/>
                </a:tc>
                <a:tc>
                  <a:txBody>
                    <a:bodyPr/>
                    <a:lstStyle/>
                    <a:p>
                      <a:r>
                        <a:rPr lang="es-ES_tradnl" sz="1400" dirty="0"/>
                        <a:t>4</a:t>
                      </a:r>
                    </a:p>
                  </a:txBody>
                  <a:tcPr>
                    <a:solidFill>
                      <a:schemeClr val="bg2"/>
                    </a:solidFill>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2</a:t>
                      </a:r>
                    </a:p>
                  </a:txBody>
                  <a:tcPr/>
                </a:tc>
                <a:tc>
                  <a:txBody>
                    <a:bodyPr/>
                    <a:lstStyle/>
                    <a:p>
                      <a:r>
                        <a:rPr lang="es-ES_tradnl" sz="1400" dirty="0"/>
                        <a:t>1</a:t>
                      </a:r>
                    </a:p>
                  </a:txBody>
                  <a:tcPr/>
                </a:tc>
                <a:tc>
                  <a:txBody>
                    <a:bodyPr/>
                    <a:lstStyle/>
                    <a:p>
                      <a:r>
                        <a:rPr lang="es-ES_tradnl" sz="1400" dirty="0"/>
                        <a:t>3</a:t>
                      </a:r>
                    </a:p>
                  </a:txBody>
                  <a:tcPr>
                    <a:solidFill>
                      <a:schemeClr val="bg2"/>
                    </a:solidFill>
                  </a:tcPr>
                </a:tc>
                <a:extLst>
                  <a:ext uri="{0D108BD9-81ED-4DB2-BD59-A6C34878D82A}">
                    <a16:rowId xmlns:a16="http://schemas.microsoft.com/office/drawing/2014/main" val="263595187"/>
                  </a:ext>
                </a:extLst>
              </a:tr>
              <a:tr h="0">
                <a:tc>
                  <a:txBody>
                    <a:bodyPr/>
                    <a:lstStyle/>
                    <a:p>
                      <a:endParaRPr lang="es-ES_tradnl" sz="1400" dirty="0"/>
                    </a:p>
                  </a:txBody>
                  <a:tcPr>
                    <a:solidFill>
                      <a:schemeClr val="bg2"/>
                    </a:solidFill>
                  </a:tcPr>
                </a:tc>
                <a:tc>
                  <a:txBody>
                    <a:bodyPr/>
                    <a:lstStyle/>
                    <a:p>
                      <a:endParaRPr lang="es-ES_tradnl" sz="1400" dirty="0"/>
                    </a:p>
                  </a:txBody>
                  <a:tcPr>
                    <a:solidFill>
                      <a:schemeClr val="bg2"/>
                    </a:solidFill>
                  </a:tcPr>
                </a:tc>
                <a:tc>
                  <a:txBody>
                    <a:bodyPr/>
                    <a:lstStyle/>
                    <a:p>
                      <a:r>
                        <a:rPr lang="es-ES_tradnl" sz="1400" dirty="0"/>
                        <a:t>6</a:t>
                      </a:r>
                    </a:p>
                  </a:txBody>
                  <a:tcPr>
                    <a:solidFill>
                      <a:schemeClr val="bg2"/>
                    </a:solidFill>
                  </a:tcPr>
                </a:tc>
                <a:tc>
                  <a:txBody>
                    <a:bodyPr/>
                    <a:lstStyle/>
                    <a:p>
                      <a:r>
                        <a:rPr lang="es-ES_tradnl" sz="1400" dirty="0"/>
                        <a:t>4</a:t>
                      </a:r>
                    </a:p>
                  </a:txBody>
                  <a:tcPr>
                    <a:solidFill>
                      <a:schemeClr val="bg2"/>
                    </a:solidFill>
                  </a:tcPr>
                </a:tc>
                <a:tc>
                  <a:txBody>
                    <a:bodyPr/>
                    <a:lstStyle/>
                    <a:p>
                      <a:r>
                        <a:rPr lang="es-ES_tradnl" sz="1400" dirty="0"/>
                        <a:t>10</a:t>
                      </a:r>
                    </a:p>
                  </a:txBody>
                  <a:tcPr>
                    <a:solidFill>
                      <a:schemeClr val="bg2"/>
                    </a:solidFill>
                  </a:tcPr>
                </a:tc>
                <a:extLst>
                  <a:ext uri="{0D108BD9-81ED-4DB2-BD59-A6C34878D82A}">
                    <a16:rowId xmlns:a16="http://schemas.microsoft.com/office/drawing/2014/main" val="491576964"/>
                  </a:ext>
                </a:extLst>
              </a:tr>
            </a:tbl>
          </a:graphicData>
        </a:graphic>
      </p:graphicFrame>
      <p:graphicFrame>
        <p:nvGraphicFramePr>
          <p:cNvPr id="8" name="Table 7">
            <a:extLst>
              <a:ext uri="{FF2B5EF4-FFF2-40B4-BE49-F238E27FC236}">
                <a16:creationId xmlns:a16="http://schemas.microsoft.com/office/drawing/2014/main" id="{2F23550F-AD3F-6F03-FB6E-95A49B835937}"/>
              </a:ext>
            </a:extLst>
          </p:cNvPr>
          <p:cNvGraphicFramePr>
            <a:graphicFrameLocks noGrp="1"/>
          </p:cNvGraphicFramePr>
          <p:nvPr>
            <p:extLst>
              <p:ext uri="{D42A27DB-BD31-4B8C-83A1-F6EECF244321}">
                <p14:modId xmlns:p14="http://schemas.microsoft.com/office/powerpoint/2010/main" val="1362043620"/>
              </p:ext>
            </p:extLst>
          </p:nvPr>
        </p:nvGraphicFramePr>
        <p:xfrm>
          <a:off x="6531087" y="2212885"/>
          <a:ext cx="5042945" cy="1828800"/>
        </p:xfrm>
        <a:graphic>
          <a:graphicData uri="http://schemas.openxmlformats.org/drawingml/2006/table">
            <a:tbl>
              <a:tblPr firstRow="1" bandRow="1">
                <a:tableStyleId>{C4B1156A-380E-4F78-BDF5-A606A8083BF9}</a:tableStyleId>
              </a:tblPr>
              <a:tblGrid>
                <a:gridCol w="1008589">
                  <a:extLst>
                    <a:ext uri="{9D8B030D-6E8A-4147-A177-3AD203B41FA5}">
                      <a16:colId xmlns:a16="http://schemas.microsoft.com/office/drawing/2014/main" val="3834093890"/>
                    </a:ext>
                  </a:extLst>
                </a:gridCol>
                <a:gridCol w="1008589">
                  <a:extLst>
                    <a:ext uri="{9D8B030D-6E8A-4147-A177-3AD203B41FA5}">
                      <a16:colId xmlns:a16="http://schemas.microsoft.com/office/drawing/2014/main" val="1576245209"/>
                    </a:ext>
                  </a:extLst>
                </a:gridCol>
                <a:gridCol w="1008589">
                  <a:extLst>
                    <a:ext uri="{9D8B030D-6E8A-4147-A177-3AD203B41FA5}">
                      <a16:colId xmlns:a16="http://schemas.microsoft.com/office/drawing/2014/main" val="4185649975"/>
                    </a:ext>
                  </a:extLst>
                </a:gridCol>
                <a:gridCol w="1111742">
                  <a:extLst>
                    <a:ext uri="{9D8B030D-6E8A-4147-A177-3AD203B41FA5}">
                      <a16:colId xmlns:a16="http://schemas.microsoft.com/office/drawing/2014/main" val="1602041793"/>
                    </a:ext>
                  </a:extLst>
                </a:gridCol>
                <a:gridCol w="905436">
                  <a:extLst>
                    <a:ext uri="{9D8B030D-6E8A-4147-A177-3AD203B41FA5}">
                      <a16:colId xmlns:a16="http://schemas.microsoft.com/office/drawing/2014/main" val="1595073498"/>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tc>
                  <a:txBody>
                    <a:bodyPr/>
                    <a:lstStyle/>
                    <a:p>
                      <a:pPr algn="ctr"/>
                      <a:endParaRPr lang="es-ES_tradnl" sz="1400" b="0" dirty="0"/>
                    </a:p>
                  </a:txBody>
                  <a:tcPr>
                    <a:solidFill>
                      <a:schemeClr val="bg2"/>
                    </a:solidFill>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tc>
                  <a:txBody>
                    <a:bodyPr/>
                    <a:lstStyle/>
                    <a:p>
                      <a:endParaRPr lang="es-ES_tradnl" sz="1400" dirty="0"/>
                    </a:p>
                  </a:txBody>
                  <a:tcPr>
                    <a:solidFill>
                      <a:schemeClr val="bg2"/>
                    </a:solidFill>
                  </a:tcPr>
                </a:tc>
                <a:extLst>
                  <a:ext uri="{0D108BD9-81ED-4DB2-BD59-A6C34878D82A}">
                    <a16:rowId xmlns:a16="http://schemas.microsoft.com/office/drawing/2014/main" val="2447048197"/>
                  </a:ext>
                </a:extLst>
              </a:tr>
              <a:tr h="279834">
                <a:tc rowSpan="3">
                  <a:txBody>
                    <a:bodyPr/>
                    <a:lstStyle/>
                    <a:p>
                      <a:r>
                        <a:rPr lang="es-ES_tradnl" sz="1400" dirty="0"/>
                        <a:t>Método de estudio</a:t>
                      </a:r>
                    </a:p>
                  </a:txBody>
                  <a:tcPr/>
                </a:tc>
                <a:tc>
                  <a:txBody>
                    <a:bodyPr/>
                    <a:lstStyle/>
                    <a:p>
                      <a:r>
                        <a:rPr lang="es-ES_tradnl" sz="1400" dirty="0"/>
                        <a:t>Lectura</a:t>
                      </a:r>
                    </a:p>
                  </a:txBody>
                  <a:tcPr/>
                </a:tc>
                <a:tc>
                  <a:txBody>
                    <a:bodyPr/>
                    <a:lstStyle/>
                    <a:p>
                      <a:r>
                        <a:rPr lang="es-ES_tradnl" sz="1400" dirty="0"/>
                        <a:t>1</a:t>
                      </a:r>
                    </a:p>
                  </a:txBody>
                  <a:tcPr/>
                </a:tc>
                <a:tc>
                  <a:txBody>
                    <a:bodyPr/>
                    <a:lstStyle/>
                    <a:p>
                      <a:r>
                        <a:rPr lang="es-ES_tradnl" sz="1400" dirty="0"/>
                        <a:t>2</a:t>
                      </a:r>
                    </a:p>
                  </a:txBody>
                  <a:tcPr/>
                </a:tc>
                <a:tc>
                  <a:txBody>
                    <a:bodyPr/>
                    <a:lstStyle/>
                    <a:p>
                      <a:r>
                        <a:rPr lang="es-ES_tradnl" sz="1400" dirty="0"/>
                        <a:t>3</a:t>
                      </a:r>
                    </a:p>
                  </a:txBody>
                  <a:tcPr>
                    <a:solidFill>
                      <a:schemeClr val="bg2"/>
                    </a:solidFill>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Practica</a:t>
                      </a:r>
                    </a:p>
                  </a:txBody>
                  <a:tcPr/>
                </a:tc>
                <a:tc>
                  <a:txBody>
                    <a:bodyPr/>
                    <a:lstStyle/>
                    <a:p>
                      <a:r>
                        <a:rPr lang="es-ES_tradnl" sz="1400" dirty="0"/>
                        <a:t>2</a:t>
                      </a:r>
                    </a:p>
                  </a:txBody>
                  <a:tcPr/>
                </a:tc>
                <a:tc>
                  <a:txBody>
                    <a:bodyPr/>
                    <a:lstStyle/>
                    <a:p>
                      <a:r>
                        <a:rPr lang="es-ES_tradnl" sz="1400" dirty="0"/>
                        <a:t>1</a:t>
                      </a:r>
                    </a:p>
                  </a:txBody>
                  <a:tcPr/>
                </a:tc>
                <a:tc>
                  <a:txBody>
                    <a:bodyPr/>
                    <a:lstStyle/>
                    <a:p>
                      <a:r>
                        <a:rPr lang="es-ES_tradnl" sz="1400" dirty="0"/>
                        <a:t>3</a:t>
                      </a:r>
                    </a:p>
                  </a:txBody>
                  <a:tcPr>
                    <a:solidFill>
                      <a:schemeClr val="bg2"/>
                    </a:solidFill>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L y P</a:t>
                      </a:r>
                    </a:p>
                  </a:txBody>
                  <a:tcPr/>
                </a:tc>
                <a:tc>
                  <a:txBody>
                    <a:bodyPr/>
                    <a:lstStyle/>
                    <a:p>
                      <a:r>
                        <a:rPr lang="es-ES_tradnl" sz="1400" dirty="0"/>
                        <a:t>3</a:t>
                      </a:r>
                    </a:p>
                  </a:txBody>
                  <a:tcPr/>
                </a:tc>
                <a:tc>
                  <a:txBody>
                    <a:bodyPr/>
                    <a:lstStyle/>
                    <a:p>
                      <a:r>
                        <a:rPr lang="es-ES_tradnl" sz="1400" dirty="0"/>
                        <a:t>1</a:t>
                      </a:r>
                    </a:p>
                  </a:txBody>
                  <a:tcPr/>
                </a:tc>
                <a:tc>
                  <a:txBody>
                    <a:bodyPr/>
                    <a:lstStyle/>
                    <a:p>
                      <a:r>
                        <a:rPr lang="es-ES_tradnl" sz="1400" dirty="0"/>
                        <a:t>4</a:t>
                      </a:r>
                    </a:p>
                  </a:txBody>
                  <a:tcPr>
                    <a:solidFill>
                      <a:schemeClr val="bg2"/>
                    </a:solidFill>
                  </a:tcPr>
                </a:tc>
                <a:extLst>
                  <a:ext uri="{0D108BD9-81ED-4DB2-BD59-A6C34878D82A}">
                    <a16:rowId xmlns:a16="http://schemas.microsoft.com/office/drawing/2014/main" val="263595187"/>
                  </a:ext>
                </a:extLst>
              </a:tr>
              <a:tr h="279834">
                <a:tc>
                  <a:txBody>
                    <a:bodyPr/>
                    <a:lstStyle/>
                    <a:p>
                      <a:endParaRPr lang="es-ES_tradnl" sz="1400" dirty="0"/>
                    </a:p>
                  </a:txBody>
                  <a:tcPr>
                    <a:solidFill>
                      <a:schemeClr val="bg2"/>
                    </a:solidFill>
                  </a:tcPr>
                </a:tc>
                <a:tc>
                  <a:txBody>
                    <a:bodyPr/>
                    <a:lstStyle/>
                    <a:p>
                      <a:endParaRPr lang="es-ES_tradnl" sz="1400" dirty="0"/>
                    </a:p>
                  </a:txBody>
                  <a:tcPr>
                    <a:solidFill>
                      <a:schemeClr val="bg2"/>
                    </a:solidFill>
                  </a:tcPr>
                </a:tc>
                <a:tc>
                  <a:txBody>
                    <a:bodyPr/>
                    <a:lstStyle/>
                    <a:p>
                      <a:r>
                        <a:rPr lang="es-ES_tradnl" sz="1400" dirty="0"/>
                        <a:t>6</a:t>
                      </a:r>
                    </a:p>
                  </a:txBody>
                  <a:tcPr>
                    <a:solidFill>
                      <a:schemeClr val="bg2"/>
                    </a:solidFill>
                  </a:tcPr>
                </a:tc>
                <a:tc>
                  <a:txBody>
                    <a:bodyPr/>
                    <a:lstStyle/>
                    <a:p>
                      <a:r>
                        <a:rPr lang="es-ES_tradnl" sz="1400" dirty="0"/>
                        <a:t>4</a:t>
                      </a:r>
                    </a:p>
                  </a:txBody>
                  <a:tcPr>
                    <a:solidFill>
                      <a:schemeClr val="bg2"/>
                    </a:solidFill>
                  </a:tcPr>
                </a:tc>
                <a:tc>
                  <a:txBody>
                    <a:bodyPr/>
                    <a:lstStyle/>
                    <a:p>
                      <a:r>
                        <a:rPr lang="es-ES_tradnl" sz="1400" dirty="0"/>
                        <a:t>10</a:t>
                      </a:r>
                    </a:p>
                  </a:txBody>
                  <a:tcPr>
                    <a:solidFill>
                      <a:schemeClr val="bg2"/>
                    </a:solidFill>
                  </a:tcPr>
                </a:tc>
                <a:extLst>
                  <a:ext uri="{0D108BD9-81ED-4DB2-BD59-A6C34878D82A}">
                    <a16:rowId xmlns:a16="http://schemas.microsoft.com/office/drawing/2014/main" val="3439381272"/>
                  </a:ext>
                </a:extLst>
              </a:tr>
            </a:tbl>
          </a:graphicData>
        </a:graphic>
      </p:graphicFrame>
      <p:graphicFrame>
        <p:nvGraphicFramePr>
          <p:cNvPr id="9" name="Table 8">
            <a:extLst>
              <a:ext uri="{FF2B5EF4-FFF2-40B4-BE49-F238E27FC236}">
                <a16:creationId xmlns:a16="http://schemas.microsoft.com/office/drawing/2014/main" id="{76617397-7ECB-2D8A-8150-2A8F64A56E9F}"/>
              </a:ext>
            </a:extLst>
          </p:cNvPr>
          <p:cNvGraphicFramePr>
            <a:graphicFrameLocks noGrp="1"/>
          </p:cNvGraphicFramePr>
          <p:nvPr>
            <p:extLst>
              <p:ext uri="{D42A27DB-BD31-4B8C-83A1-F6EECF244321}">
                <p14:modId xmlns:p14="http://schemas.microsoft.com/office/powerpoint/2010/main" val="2413336397"/>
              </p:ext>
            </p:extLst>
          </p:nvPr>
        </p:nvGraphicFramePr>
        <p:xfrm>
          <a:off x="3759199" y="4250834"/>
          <a:ext cx="4963460" cy="1828800"/>
        </p:xfrm>
        <a:graphic>
          <a:graphicData uri="http://schemas.openxmlformats.org/drawingml/2006/table">
            <a:tbl>
              <a:tblPr firstRow="1" bandRow="1">
                <a:tableStyleId>{16D9F66E-5EB9-4882-86FB-DCBF35E3C3E4}</a:tableStyleId>
              </a:tblPr>
              <a:tblGrid>
                <a:gridCol w="992692">
                  <a:extLst>
                    <a:ext uri="{9D8B030D-6E8A-4147-A177-3AD203B41FA5}">
                      <a16:colId xmlns:a16="http://schemas.microsoft.com/office/drawing/2014/main" val="3834093890"/>
                    </a:ext>
                  </a:extLst>
                </a:gridCol>
                <a:gridCol w="992692">
                  <a:extLst>
                    <a:ext uri="{9D8B030D-6E8A-4147-A177-3AD203B41FA5}">
                      <a16:colId xmlns:a16="http://schemas.microsoft.com/office/drawing/2014/main" val="1576245209"/>
                    </a:ext>
                  </a:extLst>
                </a:gridCol>
                <a:gridCol w="992692">
                  <a:extLst>
                    <a:ext uri="{9D8B030D-6E8A-4147-A177-3AD203B41FA5}">
                      <a16:colId xmlns:a16="http://schemas.microsoft.com/office/drawing/2014/main" val="4185649975"/>
                    </a:ext>
                  </a:extLst>
                </a:gridCol>
                <a:gridCol w="1062019">
                  <a:extLst>
                    <a:ext uri="{9D8B030D-6E8A-4147-A177-3AD203B41FA5}">
                      <a16:colId xmlns:a16="http://schemas.microsoft.com/office/drawing/2014/main" val="1602041793"/>
                    </a:ext>
                  </a:extLst>
                </a:gridCol>
                <a:gridCol w="923365">
                  <a:extLst>
                    <a:ext uri="{9D8B030D-6E8A-4147-A177-3AD203B41FA5}">
                      <a16:colId xmlns:a16="http://schemas.microsoft.com/office/drawing/2014/main" val="3045544032"/>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tc>
                  <a:txBody>
                    <a:bodyPr/>
                    <a:lstStyle/>
                    <a:p>
                      <a:pPr algn="ctr"/>
                      <a:endParaRPr lang="es-ES_tradnl" sz="1400" b="0" dirty="0"/>
                    </a:p>
                  </a:txBody>
                  <a:tcPr>
                    <a:solidFill>
                      <a:schemeClr val="bg2"/>
                    </a:solidFill>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tc>
                  <a:txBody>
                    <a:bodyPr/>
                    <a:lstStyle/>
                    <a:p>
                      <a:endParaRPr lang="es-ES_tradnl" sz="1400" dirty="0"/>
                    </a:p>
                  </a:txBody>
                  <a:tcPr>
                    <a:solidFill>
                      <a:schemeClr val="bg2"/>
                    </a:solidFill>
                  </a:tcPr>
                </a:tc>
                <a:extLst>
                  <a:ext uri="{0D108BD9-81ED-4DB2-BD59-A6C34878D82A}">
                    <a16:rowId xmlns:a16="http://schemas.microsoft.com/office/drawing/2014/main" val="2447048197"/>
                  </a:ext>
                </a:extLst>
              </a:tr>
              <a:tr h="279834">
                <a:tc rowSpan="3">
                  <a:txBody>
                    <a:bodyPr/>
                    <a:lstStyle/>
                    <a:p>
                      <a:r>
                        <a:rPr lang="es-ES_tradnl" sz="1200" dirty="0"/>
                        <a:t>Puntuación</a:t>
                      </a:r>
                    </a:p>
                  </a:txBody>
                  <a:tcPr/>
                </a:tc>
                <a:tc>
                  <a:txBody>
                    <a:bodyPr/>
                    <a:lstStyle/>
                    <a:p>
                      <a:r>
                        <a:rPr lang="es-ES_tradnl" sz="1400" dirty="0"/>
                        <a:t>Bajo</a:t>
                      </a:r>
                    </a:p>
                  </a:txBody>
                  <a:tcPr/>
                </a:tc>
                <a:tc>
                  <a:txBody>
                    <a:bodyPr/>
                    <a:lstStyle/>
                    <a:p>
                      <a:r>
                        <a:rPr lang="es-ES_tradnl" sz="1400" dirty="0"/>
                        <a:t>0</a:t>
                      </a:r>
                    </a:p>
                  </a:txBody>
                  <a:tcPr/>
                </a:tc>
                <a:tc>
                  <a:txBody>
                    <a:bodyPr/>
                    <a:lstStyle/>
                    <a:p>
                      <a:r>
                        <a:rPr lang="es-ES_tradnl" sz="1400" dirty="0"/>
                        <a:t>3</a:t>
                      </a:r>
                    </a:p>
                  </a:txBody>
                  <a:tcPr/>
                </a:tc>
                <a:tc>
                  <a:txBody>
                    <a:bodyPr/>
                    <a:lstStyle/>
                    <a:p>
                      <a:r>
                        <a:rPr lang="es-ES_tradnl" sz="1400" dirty="0"/>
                        <a:t>3</a:t>
                      </a:r>
                    </a:p>
                  </a:txBody>
                  <a:tcPr>
                    <a:solidFill>
                      <a:schemeClr val="bg2"/>
                    </a:solidFill>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Promedio</a:t>
                      </a:r>
                    </a:p>
                  </a:txBody>
                  <a:tcPr/>
                </a:tc>
                <a:tc>
                  <a:txBody>
                    <a:bodyPr/>
                    <a:lstStyle/>
                    <a:p>
                      <a:r>
                        <a:rPr lang="es-ES_tradnl" sz="1400" dirty="0"/>
                        <a:t>2</a:t>
                      </a:r>
                    </a:p>
                  </a:txBody>
                  <a:tcPr/>
                </a:tc>
                <a:tc>
                  <a:txBody>
                    <a:bodyPr/>
                    <a:lstStyle/>
                    <a:p>
                      <a:r>
                        <a:rPr lang="es-ES_tradnl" sz="1400" dirty="0"/>
                        <a:t>0</a:t>
                      </a:r>
                    </a:p>
                  </a:txBody>
                  <a:tcPr/>
                </a:tc>
                <a:tc>
                  <a:txBody>
                    <a:bodyPr/>
                    <a:lstStyle/>
                    <a:p>
                      <a:r>
                        <a:rPr lang="es-ES_tradnl" sz="1400" dirty="0"/>
                        <a:t>2</a:t>
                      </a:r>
                    </a:p>
                  </a:txBody>
                  <a:tcPr>
                    <a:solidFill>
                      <a:schemeClr val="bg2"/>
                    </a:solidFill>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4</a:t>
                      </a:r>
                    </a:p>
                  </a:txBody>
                  <a:tcPr/>
                </a:tc>
                <a:tc>
                  <a:txBody>
                    <a:bodyPr/>
                    <a:lstStyle/>
                    <a:p>
                      <a:r>
                        <a:rPr lang="es-ES_tradnl" sz="1400" dirty="0"/>
                        <a:t>1</a:t>
                      </a:r>
                    </a:p>
                  </a:txBody>
                  <a:tcPr/>
                </a:tc>
                <a:tc>
                  <a:txBody>
                    <a:bodyPr/>
                    <a:lstStyle/>
                    <a:p>
                      <a:r>
                        <a:rPr lang="es-ES_tradnl" sz="1400" dirty="0"/>
                        <a:t>5</a:t>
                      </a:r>
                    </a:p>
                  </a:txBody>
                  <a:tcPr>
                    <a:solidFill>
                      <a:schemeClr val="bg2"/>
                    </a:solidFill>
                  </a:tcPr>
                </a:tc>
                <a:extLst>
                  <a:ext uri="{0D108BD9-81ED-4DB2-BD59-A6C34878D82A}">
                    <a16:rowId xmlns:a16="http://schemas.microsoft.com/office/drawing/2014/main" val="263595187"/>
                  </a:ext>
                </a:extLst>
              </a:tr>
              <a:tr h="279834">
                <a:tc>
                  <a:txBody>
                    <a:bodyPr/>
                    <a:lstStyle/>
                    <a:p>
                      <a:endParaRPr lang="es-ES_tradnl" sz="1200" dirty="0"/>
                    </a:p>
                  </a:txBody>
                  <a:tcPr>
                    <a:solidFill>
                      <a:schemeClr val="bg2"/>
                    </a:solidFill>
                  </a:tcPr>
                </a:tc>
                <a:tc>
                  <a:txBody>
                    <a:bodyPr/>
                    <a:lstStyle/>
                    <a:p>
                      <a:endParaRPr lang="es-ES_tradnl" sz="1400" dirty="0"/>
                    </a:p>
                  </a:txBody>
                  <a:tcPr>
                    <a:solidFill>
                      <a:schemeClr val="bg2"/>
                    </a:solidFill>
                  </a:tcPr>
                </a:tc>
                <a:tc>
                  <a:txBody>
                    <a:bodyPr/>
                    <a:lstStyle/>
                    <a:p>
                      <a:r>
                        <a:rPr lang="es-ES_tradnl" sz="1400" dirty="0"/>
                        <a:t>6</a:t>
                      </a:r>
                    </a:p>
                  </a:txBody>
                  <a:tcPr>
                    <a:solidFill>
                      <a:schemeClr val="bg2"/>
                    </a:solidFill>
                  </a:tcPr>
                </a:tc>
                <a:tc>
                  <a:txBody>
                    <a:bodyPr/>
                    <a:lstStyle/>
                    <a:p>
                      <a:r>
                        <a:rPr lang="es-ES_tradnl" sz="1400" dirty="0"/>
                        <a:t>4</a:t>
                      </a:r>
                    </a:p>
                  </a:txBody>
                  <a:tcPr>
                    <a:solidFill>
                      <a:schemeClr val="bg2"/>
                    </a:solidFill>
                  </a:tcPr>
                </a:tc>
                <a:tc>
                  <a:txBody>
                    <a:bodyPr/>
                    <a:lstStyle/>
                    <a:p>
                      <a:r>
                        <a:rPr lang="es-ES_tradnl" sz="1400" dirty="0"/>
                        <a:t>10</a:t>
                      </a:r>
                    </a:p>
                  </a:txBody>
                  <a:tcPr>
                    <a:solidFill>
                      <a:schemeClr val="bg2"/>
                    </a:solidFill>
                  </a:tcPr>
                </a:tc>
                <a:extLst>
                  <a:ext uri="{0D108BD9-81ED-4DB2-BD59-A6C34878D82A}">
                    <a16:rowId xmlns:a16="http://schemas.microsoft.com/office/drawing/2014/main" val="4147493518"/>
                  </a:ext>
                </a:extLst>
              </a:tr>
            </a:tbl>
          </a:graphicData>
        </a:graphic>
      </p:graphicFrame>
    </p:spTree>
    <p:extLst>
      <p:ext uri="{BB962C8B-B14F-4D97-AF65-F5344CB8AC3E}">
        <p14:creationId xmlns:p14="http://schemas.microsoft.com/office/powerpoint/2010/main" val="267443561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79</a:t>
            </a:fld>
            <a:endParaRPr lang="en-US"/>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1600" dirty="0"/>
              <a:t>Ahora construyamos la tabla de probabilidad:</a:t>
            </a:r>
          </a:p>
        </p:txBody>
      </p:sp>
      <p:graphicFrame>
        <p:nvGraphicFramePr>
          <p:cNvPr id="7" name="Table 6">
            <a:extLst>
              <a:ext uri="{FF2B5EF4-FFF2-40B4-BE49-F238E27FC236}">
                <a16:creationId xmlns:a16="http://schemas.microsoft.com/office/drawing/2014/main" id="{2CAD9EAB-0396-5409-C200-0A3CB5D5E9D8}"/>
              </a:ext>
            </a:extLst>
          </p:cNvPr>
          <p:cNvGraphicFramePr>
            <a:graphicFrameLocks noGrp="1"/>
          </p:cNvGraphicFramePr>
          <p:nvPr>
            <p:extLst>
              <p:ext uri="{D42A27DB-BD31-4B8C-83A1-F6EECF244321}">
                <p14:modId xmlns:p14="http://schemas.microsoft.com/office/powerpoint/2010/main" val="3687352952"/>
              </p:ext>
            </p:extLst>
          </p:nvPr>
        </p:nvGraphicFramePr>
        <p:xfrm>
          <a:off x="800100" y="2212885"/>
          <a:ext cx="5184590" cy="1828800"/>
        </p:xfrm>
        <a:graphic>
          <a:graphicData uri="http://schemas.openxmlformats.org/drawingml/2006/table">
            <a:tbl>
              <a:tblPr firstRow="1" bandRow="1">
                <a:tableStyleId>{69CF1AB2-1976-4502-BF36-3FF5EA218861}</a:tableStyleId>
              </a:tblPr>
              <a:tblGrid>
                <a:gridCol w="1036918">
                  <a:extLst>
                    <a:ext uri="{9D8B030D-6E8A-4147-A177-3AD203B41FA5}">
                      <a16:colId xmlns:a16="http://schemas.microsoft.com/office/drawing/2014/main" val="3834093890"/>
                    </a:ext>
                  </a:extLst>
                </a:gridCol>
                <a:gridCol w="1036918">
                  <a:extLst>
                    <a:ext uri="{9D8B030D-6E8A-4147-A177-3AD203B41FA5}">
                      <a16:colId xmlns:a16="http://schemas.microsoft.com/office/drawing/2014/main" val="1576245209"/>
                    </a:ext>
                  </a:extLst>
                </a:gridCol>
                <a:gridCol w="1036918">
                  <a:extLst>
                    <a:ext uri="{9D8B030D-6E8A-4147-A177-3AD203B41FA5}">
                      <a16:colId xmlns:a16="http://schemas.microsoft.com/office/drawing/2014/main" val="4185649975"/>
                    </a:ext>
                  </a:extLst>
                </a:gridCol>
                <a:gridCol w="1036918">
                  <a:extLst>
                    <a:ext uri="{9D8B030D-6E8A-4147-A177-3AD203B41FA5}">
                      <a16:colId xmlns:a16="http://schemas.microsoft.com/office/drawing/2014/main" val="1602041793"/>
                    </a:ext>
                  </a:extLst>
                </a:gridCol>
                <a:gridCol w="1036918">
                  <a:extLst>
                    <a:ext uri="{9D8B030D-6E8A-4147-A177-3AD203B41FA5}">
                      <a16:colId xmlns:a16="http://schemas.microsoft.com/office/drawing/2014/main" val="4070036071"/>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tc>
                  <a:txBody>
                    <a:bodyPr/>
                    <a:lstStyle/>
                    <a:p>
                      <a:pPr algn="ctr"/>
                      <a:endParaRPr lang="es-ES_tradnl" sz="1400" b="0" dirty="0"/>
                    </a:p>
                  </a:txBody>
                  <a:tcPr>
                    <a:solidFill>
                      <a:schemeClr val="bg2"/>
                    </a:solidFill>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tc>
                  <a:txBody>
                    <a:bodyPr/>
                    <a:lstStyle/>
                    <a:p>
                      <a:endParaRPr lang="es-ES_tradnl" sz="1400" dirty="0"/>
                    </a:p>
                  </a:txBody>
                  <a:tcPr>
                    <a:solidFill>
                      <a:schemeClr val="bg2"/>
                    </a:solidFill>
                  </a:tcPr>
                </a:tc>
                <a:extLst>
                  <a:ext uri="{0D108BD9-81ED-4DB2-BD59-A6C34878D82A}">
                    <a16:rowId xmlns:a16="http://schemas.microsoft.com/office/drawing/2014/main" val="2447048197"/>
                  </a:ext>
                </a:extLst>
              </a:tr>
              <a:tr h="279834">
                <a:tc rowSpan="3">
                  <a:txBody>
                    <a:bodyPr/>
                    <a:lstStyle/>
                    <a:p>
                      <a:r>
                        <a:rPr lang="es-ES_tradnl" sz="1400" dirty="0"/>
                        <a:t>Tiempo de estudio</a:t>
                      </a:r>
                    </a:p>
                  </a:txBody>
                  <a:tcPr/>
                </a:tc>
                <a:tc>
                  <a:txBody>
                    <a:bodyPr/>
                    <a:lstStyle/>
                    <a:p>
                      <a:r>
                        <a:rPr lang="es-ES_tradnl" sz="1400" dirty="0"/>
                        <a:t>Bajo</a:t>
                      </a:r>
                    </a:p>
                  </a:txBody>
                  <a:tcPr/>
                </a:tc>
                <a:tc>
                  <a:txBody>
                    <a:bodyPr/>
                    <a:lstStyle/>
                    <a:p>
                      <a:r>
                        <a:rPr lang="es-ES_tradnl" sz="1400" dirty="0"/>
                        <a:t>1/6</a:t>
                      </a:r>
                    </a:p>
                  </a:txBody>
                  <a:tcPr/>
                </a:tc>
                <a:tc>
                  <a:txBody>
                    <a:bodyPr/>
                    <a:lstStyle/>
                    <a:p>
                      <a:r>
                        <a:rPr lang="es-ES_tradnl" sz="1400" dirty="0"/>
                        <a:t>1/2</a:t>
                      </a:r>
                    </a:p>
                  </a:txBody>
                  <a:tcPr/>
                </a:tc>
                <a:tc>
                  <a:txBody>
                    <a:bodyPr/>
                    <a:lstStyle/>
                    <a:p>
                      <a:r>
                        <a:rPr lang="es-ES_tradnl" sz="1400" dirty="0"/>
                        <a:t>3/10</a:t>
                      </a:r>
                    </a:p>
                  </a:txBody>
                  <a:tcPr>
                    <a:solidFill>
                      <a:schemeClr val="bg2"/>
                    </a:solidFill>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Moderado</a:t>
                      </a:r>
                    </a:p>
                  </a:txBody>
                  <a:tcPr/>
                </a:tc>
                <a:tc>
                  <a:txBody>
                    <a:bodyPr/>
                    <a:lstStyle/>
                    <a:p>
                      <a:r>
                        <a:rPr lang="es-ES_tradnl" sz="1400" dirty="0"/>
                        <a:t>1/2</a:t>
                      </a:r>
                    </a:p>
                  </a:txBody>
                  <a:tcPr/>
                </a:tc>
                <a:tc>
                  <a:txBody>
                    <a:bodyPr/>
                    <a:lstStyle/>
                    <a:p>
                      <a:r>
                        <a:rPr lang="es-ES_tradnl" sz="1400" dirty="0"/>
                        <a:t>1/4</a:t>
                      </a:r>
                    </a:p>
                  </a:txBody>
                  <a:tcPr/>
                </a:tc>
                <a:tc>
                  <a:txBody>
                    <a:bodyPr/>
                    <a:lstStyle/>
                    <a:p>
                      <a:r>
                        <a:rPr lang="es-ES_tradnl" sz="1400" dirty="0"/>
                        <a:t>2/5</a:t>
                      </a:r>
                    </a:p>
                  </a:txBody>
                  <a:tcPr>
                    <a:solidFill>
                      <a:schemeClr val="bg2"/>
                    </a:solidFill>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1/3</a:t>
                      </a:r>
                    </a:p>
                  </a:txBody>
                  <a:tcPr/>
                </a:tc>
                <a:tc>
                  <a:txBody>
                    <a:bodyPr/>
                    <a:lstStyle/>
                    <a:p>
                      <a:r>
                        <a:rPr lang="es-ES_tradnl" sz="1400" dirty="0"/>
                        <a:t>1/4</a:t>
                      </a:r>
                    </a:p>
                  </a:txBody>
                  <a:tcPr/>
                </a:tc>
                <a:tc>
                  <a:txBody>
                    <a:bodyPr/>
                    <a:lstStyle/>
                    <a:p>
                      <a:r>
                        <a:rPr lang="es-ES_tradnl" sz="1400" dirty="0"/>
                        <a:t>3/10</a:t>
                      </a:r>
                    </a:p>
                  </a:txBody>
                  <a:tcPr>
                    <a:solidFill>
                      <a:schemeClr val="bg2"/>
                    </a:solidFill>
                  </a:tcPr>
                </a:tc>
                <a:extLst>
                  <a:ext uri="{0D108BD9-81ED-4DB2-BD59-A6C34878D82A}">
                    <a16:rowId xmlns:a16="http://schemas.microsoft.com/office/drawing/2014/main" val="263595187"/>
                  </a:ext>
                </a:extLst>
              </a:tr>
              <a:tr h="0">
                <a:tc>
                  <a:txBody>
                    <a:bodyPr/>
                    <a:lstStyle/>
                    <a:p>
                      <a:endParaRPr lang="es-ES_tradnl" sz="1400" dirty="0"/>
                    </a:p>
                  </a:txBody>
                  <a:tcPr>
                    <a:solidFill>
                      <a:schemeClr val="bg2"/>
                    </a:solidFill>
                  </a:tcPr>
                </a:tc>
                <a:tc>
                  <a:txBody>
                    <a:bodyPr/>
                    <a:lstStyle/>
                    <a:p>
                      <a:endParaRPr lang="es-ES_tradnl" sz="1400" dirty="0"/>
                    </a:p>
                  </a:txBody>
                  <a:tcPr>
                    <a:solidFill>
                      <a:schemeClr val="bg2"/>
                    </a:solidFill>
                  </a:tcPr>
                </a:tc>
                <a:tc>
                  <a:txBody>
                    <a:bodyPr/>
                    <a:lstStyle/>
                    <a:p>
                      <a:r>
                        <a:rPr lang="es-ES_tradnl" sz="1400" dirty="0"/>
                        <a:t>3/5</a:t>
                      </a:r>
                    </a:p>
                  </a:txBody>
                  <a:tcPr>
                    <a:solidFill>
                      <a:schemeClr val="bg2"/>
                    </a:solidFill>
                  </a:tcPr>
                </a:tc>
                <a:tc>
                  <a:txBody>
                    <a:bodyPr/>
                    <a:lstStyle/>
                    <a:p>
                      <a:r>
                        <a:rPr lang="es-ES_tradnl" sz="1400" dirty="0"/>
                        <a:t>2/5</a:t>
                      </a:r>
                    </a:p>
                  </a:txBody>
                  <a:tcPr>
                    <a:solidFill>
                      <a:schemeClr val="bg2"/>
                    </a:solidFill>
                  </a:tcPr>
                </a:tc>
                <a:tc>
                  <a:txBody>
                    <a:bodyPr/>
                    <a:lstStyle/>
                    <a:p>
                      <a:r>
                        <a:rPr lang="es-ES_tradnl" sz="1400" dirty="0"/>
                        <a:t>10</a:t>
                      </a:r>
                    </a:p>
                  </a:txBody>
                  <a:tcPr>
                    <a:solidFill>
                      <a:schemeClr val="bg2"/>
                    </a:solidFill>
                  </a:tcPr>
                </a:tc>
                <a:extLst>
                  <a:ext uri="{0D108BD9-81ED-4DB2-BD59-A6C34878D82A}">
                    <a16:rowId xmlns:a16="http://schemas.microsoft.com/office/drawing/2014/main" val="491576964"/>
                  </a:ext>
                </a:extLst>
              </a:tr>
            </a:tbl>
          </a:graphicData>
        </a:graphic>
      </p:graphicFrame>
      <p:graphicFrame>
        <p:nvGraphicFramePr>
          <p:cNvPr id="8" name="Table 7">
            <a:extLst>
              <a:ext uri="{FF2B5EF4-FFF2-40B4-BE49-F238E27FC236}">
                <a16:creationId xmlns:a16="http://schemas.microsoft.com/office/drawing/2014/main" id="{2F23550F-AD3F-6F03-FB6E-95A49B835937}"/>
              </a:ext>
            </a:extLst>
          </p:cNvPr>
          <p:cNvGraphicFramePr>
            <a:graphicFrameLocks noGrp="1"/>
          </p:cNvGraphicFramePr>
          <p:nvPr>
            <p:extLst>
              <p:ext uri="{D42A27DB-BD31-4B8C-83A1-F6EECF244321}">
                <p14:modId xmlns:p14="http://schemas.microsoft.com/office/powerpoint/2010/main" val="4259124521"/>
              </p:ext>
            </p:extLst>
          </p:nvPr>
        </p:nvGraphicFramePr>
        <p:xfrm>
          <a:off x="6531087" y="2212885"/>
          <a:ext cx="5042945" cy="1828800"/>
        </p:xfrm>
        <a:graphic>
          <a:graphicData uri="http://schemas.openxmlformats.org/drawingml/2006/table">
            <a:tbl>
              <a:tblPr firstRow="1" bandRow="1">
                <a:tableStyleId>{C4B1156A-380E-4F78-BDF5-A606A8083BF9}</a:tableStyleId>
              </a:tblPr>
              <a:tblGrid>
                <a:gridCol w="1008589">
                  <a:extLst>
                    <a:ext uri="{9D8B030D-6E8A-4147-A177-3AD203B41FA5}">
                      <a16:colId xmlns:a16="http://schemas.microsoft.com/office/drawing/2014/main" val="3834093890"/>
                    </a:ext>
                  </a:extLst>
                </a:gridCol>
                <a:gridCol w="1008589">
                  <a:extLst>
                    <a:ext uri="{9D8B030D-6E8A-4147-A177-3AD203B41FA5}">
                      <a16:colId xmlns:a16="http://schemas.microsoft.com/office/drawing/2014/main" val="1576245209"/>
                    </a:ext>
                  </a:extLst>
                </a:gridCol>
                <a:gridCol w="1008589">
                  <a:extLst>
                    <a:ext uri="{9D8B030D-6E8A-4147-A177-3AD203B41FA5}">
                      <a16:colId xmlns:a16="http://schemas.microsoft.com/office/drawing/2014/main" val="4185649975"/>
                    </a:ext>
                  </a:extLst>
                </a:gridCol>
                <a:gridCol w="1111742">
                  <a:extLst>
                    <a:ext uri="{9D8B030D-6E8A-4147-A177-3AD203B41FA5}">
                      <a16:colId xmlns:a16="http://schemas.microsoft.com/office/drawing/2014/main" val="1602041793"/>
                    </a:ext>
                  </a:extLst>
                </a:gridCol>
                <a:gridCol w="905436">
                  <a:extLst>
                    <a:ext uri="{9D8B030D-6E8A-4147-A177-3AD203B41FA5}">
                      <a16:colId xmlns:a16="http://schemas.microsoft.com/office/drawing/2014/main" val="1595073498"/>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tc>
                  <a:txBody>
                    <a:bodyPr/>
                    <a:lstStyle/>
                    <a:p>
                      <a:pPr algn="ctr"/>
                      <a:endParaRPr lang="es-ES_tradnl" sz="1400" b="0" dirty="0"/>
                    </a:p>
                  </a:txBody>
                  <a:tcPr>
                    <a:solidFill>
                      <a:schemeClr val="bg2"/>
                    </a:solidFill>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tc>
                  <a:txBody>
                    <a:bodyPr/>
                    <a:lstStyle/>
                    <a:p>
                      <a:endParaRPr lang="es-ES_tradnl" sz="1400" dirty="0"/>
                    </a:p>
                  </a:txBody>
                  <a:tcPr>
                    <a:solidFill>
                      <a:schemeClr val="bg2"/>
                    </a:solidFill>
                  </a:tcPr>
                </a:tc>
                <a:extLst>
                  <a:ext uri="{0D108BD9-81ED-4DB2-BD59-A6C34878D82A}">
                    <a16:rowId xmlns:a16="http://schemas.microsoft.com/office/drawing/2014/main" val="2447048197"/>
                  </a:ext>
                </a:extLst>
              </a:tr>
              <a:tr h="279834">
                <a:tc rowSpan="3">
                  <a:txBody>
                    <a:bodyPr/>
                    <a:lstStyle/>
                    <a:p>
                      <a:r>
                        <a:rPr lang="es-ES_tradnl" sz="1400" dirty="0"/>
                        <a:t>Método de estudio</a:t>
                      </a:r>
                    </a:p>
                  </a:txBody>
                  <a:tcPr/>
                </a:tc>
                <a:tc>
                  <a:txBody>
                    <a:bodyPr/>
                    <a:lstStyle/>
                    <a:p>
                      <a:r>
                        <a:rPr lang="es-ES_tradnl" sz="1400" dirty="0"/>
                        <a:t>Lectura</a:t>
                      </a:r>
                    </a:p>
                  </a:txBody>
                  <a:tcPr/>
                </a:tc>
                <a:tc>
                  <a:txBody>
                    <a:bodyPr/>
                    <a:lstStyle/>
                    <a:p>
                      <a:r>
                        <a:rPr lang="es-ES_tradnl" sz="1400" dirty="0"/>
                        <a:t>1/6</a:t>
                      </a:r>
                    </a:p>
                  </a:txBody>
                  <a:tcPr/>
                </a:tc>
                <a:tc>
                  <a:txBody>
                    <a:bodyPr/>
                    <a:lstStyle/>
                    <a:p>
                      <a:r>
                        <a:rPr lang="es-ES_tradnl" sz="1400" dirty="0"/>
                        <a:t>1/2</a:t>
                      </a:r>
                    </a:p>
                  </a:txBody>
                  <a:tcPr/>
                </a:tc>
                <a:tc>
                  <a:txBody>
                    <a:bodyPr/>
                    <a:lstStyle/>
                    <a:p>
                      <a:r>
                        <a:rPr lang="es-ES_tradnl" sz="1400" dirty="0"/>
                        <a:t>3/10</a:t>
                      </a:r>
                    </a:p>
                  </a:txBody>
                  <a:tcPr>
                    <a:solidFill>
                      <a:schemeClr val="bg2"/>
                    </a:solidFill>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Practica</a:t>
                      </a:r>
                    </a:p>
                  </a:txBody>
                  <a:tcPr/>
                </a:tc>
                <a:tc>
                  <a:txBody>
                    <a:bodyPr/>
                    <a:lstStyle/>
                    <a:p>
                      <a:r>
                        <a:rPr lang="es-ES_tradnl" sz="1400" dirty="0"/>
                        <a:t>1/3</a:t>
                      </a:r>
                    </a:p>
                  </a:txBody>
                  <a:tcPr/>
                </a:tc>
                <a:tc>
                  <a:txBody>
                    <a:bodyPr/>
                    <a:lstStyle/>
                    <a:p>
                      <a:r>
                        <a:rPr lang="es-ES_tradnl" sz="1400" dirty="0"/>
                        <a:t>1/4</a:t>
                      </a:r>
                    </a:p>
                  </a:txBody>
                  <a:tcPr/>
                </a:tc>
                <a:tc>
                  <a:txBody>
                    <a:bodyPr/>
                    <a:lstStyle/>
                    <a:p>
                      <a:r>
                        <a:rPr lang="es-ES_tradnl" sz="1400" dirty="0"/>
                        <a:t>3/10</a:t>
                      </a:r>
                    </a:p>
                  </a:txBody>
                  <a:tcPr>
                    <a:solidFill>
                      <a:schemeClr val="bg2"/>
                    </a:solidFill>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L y P</a:t>
                      </a:r>
                    </a:p>
                  </a:txBody>
                  <a:tcPr/>
                </a:tc>
                <a:tc>
                  <a:txBody>
                    <a:bodyPr/>
                    <a:lstStyle/>
                    <a:p>
                      <a:r>
                        <a:rPr lang="es-ES_tradnl" sz="1400" dirty="0"/>
                        <a:t>1/2</a:t>
                      </a:r>
                    </a:p>
                  </a:txBody>
                  <a:tcPr/>
                </a:tc>
                <a:tc>
                  <a:txBody>
                    <a:bodyPr/>
                    <a:lstStyle/>
                    <a:p>
                      <a:r>
                        <a:rPr lang="es-ES_tradnl" sz="1400" dirty="0"/>
                        <a:t>1/4</a:t>
                      </a:r>
                    </a:p>
                  </a:txBody>
                  <a:tcPr/>
                </a:tc>
                <a:tc>
                  <a:txBody>
                    <a:bodyPr/>
                    <a:lstStyle/>
                    <a:p>
                      <a:r>
                        <a:rPr lang="es-ES_tradnl" sz="1400" dirty="0"/>
                        <a:t>2/5</a:t>
                      </a:r>
                    </a:p>
                  </a:txBody>
                  <a:tcPr>
                    <a:solidFill>
                      <a:schemeClr val="bg2"/>
                    </a:solidFill>
                  </a:tcPr>
                </a:tc>
                <a:extLst>
                  <a:ext uri="{0D108BD9-81ED-4DB2-BD59-A6C34878D82A}">
                    <a16:rowId xmlns:a16="http://schemas.microsoft.com/office/drawing/2014/main" val="263595187"/>
                  </a:ext>
                </a:extLst>
              </a:tr>
              <a:tr h="279834">
                <a:tc>
                  <a:txBody>
                    <a:bodyPr/>
                    <a:lstStyle/>
                    <a:p>
                      <a:endParaRPr lang="es-ES_tradnl" sz="1400" dirty="0"/>
                    </a:p>
                  </a:txBody>
                  <a:tcPr>
                    <a:solidFill>
                      <a:schemeClr val="bg2"/>
                    </a:solidFill>
                  </a:tcPr>
                </a:tc>
                <a:tc>
                  <a:txBody>
                    <a:bodyPr/>
                    <a:lstStyle/>
                    <a:p>
                      <a:endParaRPr lang="es-ES_tradnl" sz="1400" dirty="0"/>
                    </a:p>
                  </a:txBody>
                  <a:tcPr>
                    <a:solidFill>
                      <a:schemeClr val="bg2"/>
                    </a:solidFill>
                  </a:tcPr>
                </a:tc>
                <a:tc>
                  <a:txBody>
                    <a:bodyPr/>
                    <a:lstStyle/>
                    <a:p>
                      <a:r>
                        <a:rPr lang="es-ES_tradnl" sz="1400" dirty="0"/>
                        <a:t>3/5</a:t>
                      </a:r>
                    </a:p>
                  </a:txBody>
                  <a:tcPr>
                    <a:solidFill>
                      <a:schemeClr val="bg2"/>
                    </a:solidFill>
                  </a:tcPr>
                </a:tc>
                <a:tc>
                  <a:txBody>
                    <a:bodyPr/>
                    <a:lstStyle/>
                    <a:p>
                      <a:r>
                        <a:rPr lang="es-ES_tradnl" sz="1400" dirty="0"/>
                        <a:t>2/5</a:t>
                      </a:r>
                    </a:p>
                  </a:txBody>
                  <a:tcPr>
                    <a:solidFill>
                      <a:schemeClr val="bg2"/>
                    </a:solidFill>
                  </a:tcPr>
                </a:tc>
                <a:tc>
                  <a:txBody>
                    <a:bodyPr/>
                    <a:lstStyle/>
                    <a:p>
                      <a:r>
                        <a:rPr lang="es-ES_tradnl" sz="1400" dirty="0"/>
                        <a:t>10</a:t>
                      </a:r>
                    </a:p>
                  </a:txBody>
                  <a:tcPr>
                    <a:solidFill>
                      <a:schemeClr val="bg2"/>
                    </a:solidFill>
                  </a:tcPr>
                </a:tc>
                <a:extLst>
                  <a:ext uri="{0D108BD9-81ED-4DB2-BD59-A6C34878D82A}">
                    <a16:rowId xmlns:a16="http://schemas.microsoft.com/office/drawing/2014/main" val="3439381272"/>
                  </a:ext>
                </a:extLst>
              </a:tr>
            </a:tbl>
          </a:graphicData>
        </a:graphic>
      </p:graphicFrame>
      <p:graphicFrame>
        <p:nvGraphicFramePr>
          <p:cNvPr id="9" name="Table 8">
            <a:extLst>
              <a:ext uri="{FF2B5EF4-FFF2-40B4-BE49-F238E27FC236}">
                <a16:creationId xmlns:a16="http://schemas.microsoft.com/office/drawing/2014/main" id="{76617397-7ECB-2D8A-8150-2A8F64A56E9F}"/>
              </a:ext>
            </a:extLst>
          </p:cNvPr>
          <p:cNvGraphicFramePr>
            <a:graphicFrameLocks noGrp="1"/>
          </p:cNvGraphicFramePr>
          <p:nvPr>
            <p:extLst>
              <p:ext uri="{D42A27DB-BD31-4B8C-83A1-F6EECF244321}">
                <p14:modId xmlns:p14="http://schemas.microsoft.com/office/powerpoint/2010/main" val="2944046753"/>
              </p:ext>
            </p:extLst>
          </p:nvPr>
        </p:nvGraphicFramePr>
        <p:xfrm>
          <a:off x="3759199" y="4250834"/>
          <a:ext cx="4963460" cy="1828800"/>
        </p:xfrm>
        <a:graphic>
          <a:graphicData uri="http://schemas.openxmlformats.org/drawingml/2006/table">
            <a:tbl>
              <a:tblPr firstRow="1" bandRow="1">
                <a:tableStyleId>{16D9F66E-5EB9-4882-86FB-DCBF35E3C3E4}</a:tableStyleId>
              </a:tblPr>
              <a:tblGrid>
                <a:gridCol w="992692">
                  <a:extLst>
                    <a:ext uri="{9D8B030D-6E8A-4147-A177-3AD203B41FA5}">
                      <a16:colId xmlns:a16="http://schemas.microsoft.com/office/drawing/2014/main" val="3834093890"/>
                    </a:ext>
                  </a:extLst>
                </a:gridCol>
                <a:gridCol w="992692">
                  <a:extLst>
                    <a:ext uri="{9D8B030D-6E8A-4147-A177-3AD203B41FA5}">
                      <a16:colId xmlns:a16="http://schemas.microsoft.com/office/drawing/2014/main" val="1576245209"/>
                    </a:ext>
                  </a:extLst>
                </a:gridCol>
                <a:gridCol w="992692">
                  <a:extLst>
                    <a:ext uri="{9D8B030D-6E8A-4147-A177-3AD203B41FA5}">
                      <a16:colId xmlns:a16="http://schemas.microsoft.com/office/drawing/2014/main" val="4185649975"/>
                    </a:ext>
                  </a:extLst>
                </a:gridCol>
                <a:gridCol w="1062019">
                  <a:extLst>
                    <a:ext uri="{9D8B030D-6E8A-4147-A177-3AD203B41FA5}">
                      <a16:colId xmlns:a16="http://schemas.microsoft.com/office/drawing/2014/main" val="1602041793"/>
                    </a:ext>
                  </a:extLst>
                </a:gridCol>
                <a:gridCol w="923365">
                  <a:extLst>
                    <a:ext uri="{9D8B030D-6E8A-4147-A177-3AD203B41FA5}">
                      <a16:colId xmlns:a16="http://schemas.microsoft.com/office/drawing/2014/main" val="3045544032"/>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tc>
                  <a:txBody>
                    <a:bodyPr/>
                    <a:lstStyle/>
                    <a:p>
                      <a:pPr algn="ctr"/>
                      <a:endParaRPr lang="es-ES_tradnl" sz="1400" b="0" dirty="0"/>
                    </a:p>
                  </a:txBody>
                  <a:tcPr>
                    <a:solidFill>
                      <a:schemeClr val="bg2"/>
                    </a:solidFill>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tc>
                  <a:txBody>
                    <a:bodyPr/>
                    <a:lstStyle/>
                    <a:p>
                      <a:endParaRPr lang="es-ES_tradnl" sz="1400" dirty="0"/>
                    </a:p>
                  </a:txBody>
                  <a:tcPr>
                    <a:solidFill>
                      <a:schemeClr val="bg2"/>
                    </a:solidFill>
                  </a:tcPr>
                </a:tc>
                <a:extLst>
                  <a:ext uri="{0D108BD9-81ED-4DB2-BD59-A6C34878D82A}">
                    <a16:rowId xmlns:a16="http://schemas.microsoft.com/office/drawing/2014/main" val="2447048197"/>
                  </a:ext>
                </a:extLst>
              </a:tr>
              <a:tr h="279834">
                <a:tc rowSpan="3">
                  <a:txBody>
                    <a:bodyPr/>
                    <a:lstStyle/>
                    <a:p>
                      <a:r>
                        <a:rPr lang="es-ES_tradnl" sz="1200" dirty="0"/>
                        <a:t>Puntuación</a:t>
                      </a:r>
                    </a:p>
                  </a:txBody>
                  <a:tcPr/>
                </a:tc>
                <a:tc>
                  <a:txBody>
                    <a:bodyPr/>
                    <a:lstStyle/>
                    <a:p>
                      <a:r>
                        <a:rPr lang="es-ES_tradnl" sz="1400" dirty="0"/>
                        <a:t>Bajo</a:t>
                      </a:r>
                    </a:p>
                  </a:txBody>
                  <a:tcPr/>
                </a:tc>
                <a:tc>
                  <a:txBody>
                    <a:bodyPr/>
                    <a:lstStyle/>
                    <a:p>
                      <a:r>
                        <a:rPr lang="es-ES_tradnl" sz="1400" dirty="0"/>
                        <a:t>0</a:t>
                      </a:r>
                    </a:p>
                  </a:txBody>
                  <a:tcPr/>
                </a:tc>
                <a:tc>
                  <a:txBody>
                    <a:bodyPr/>
                    <a:lstStyle/>
                    <a:p>
                      <a:r>
                        <a:rPr lang="es-ES_tradnl" sz="1400" dirty="0"/>
                        <a:t>3/4</a:t>
                      </a:r>
                    </a:p>
                  </a:txBody>
                  <a:tcPr/>
                </a:tc>
                <a:tc>
                  <a:txBody>
                    <a:bodyPr/>
                    <a:lstStyle/>
                    <a:p>
                      <a:r>
                        <a:rPr lang="es-ES_tradnl" sz="1400" dirty="0"/>
                        <a:t>3/10</a:t>
                      </a:r>
                    </a:p>
                  </a:txBody>
                  <a:tcPr>
                    <a:solidFill>
                      <a:schemeClr val="bg2"/>
                    </a:solidFill>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Promedio</a:t>
                      </a:r>
                    </a:p>
                  </a:txBody>
                  <a:tcPr/>
                </a:tc>
                <a:tc>
                  <a:txBody>
                    <a:bodyPr/>
                    <a:lstStyle/>
                    <a:p>
                      <a:r>
                        <a:rPr lang="es-ES_tradnl" sz="1400" dirty="0"/>
                        <a:t>1/3</a:t>
                      </a:r>
                    </a:p>
                  </a:txBody>
                  <a:tcPr/>
                </a:tc>
                <a:tc>
                  <a:txBody>
                    <a:bodyPr/>
                    <a:lstStyle/>
                    <a:p>
                      <a:r>
                        <a:rPr lang="es-ES_tradnl" sz="1400" dirty="0"/>
                        <a:t>0</a:t>
                      </a:r>
                    </a:p>
                  </a:txBody>
                  <a:tcPr/>
                </a:tc>
                <a:tc>
                  <a:txBody>
                    <a:bodyPr/>
                    <a:lstStyle/>
                    <a:p>
                      <a:r>
                        <a:rPr lang="es-ES_tradnl" sz="1400" dirty="0"/>
                        <a:t>1/5</a:t>
                      </a:r>
                    </a:p>
                  </a:txBody>
                  <a:tcPr>
                    <a:solidFill>
                      <a:schemeClr val="bg2"/>
                    </a:solidFill>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2/3</a:t>
                      </a:r>
                    </a:p>
                  </a:txBody>
                  <a:tcPr/>
                </a:tc>
                <a:tc>
                  <a:txBody>
                    <a:bodyPr/>
                    <a:lstStyle/>
                    <a:p>
                      <a:r>
                        <a:rPr lang="es-ES_tradnl" sz="1400" dirty="0"/>
                        <a:t>1/4</a:t>
                      </a:r>
                    </a:p>
                  </a:txBody>
                  <a:tcPr/>
                </a:tc>
                <a:tc>
                  <a:txBody>
                    <a:bodyPr/>
                    <a:lstStyle/>
                    <a:p>
                      <a:r>
                        <a:rPr lang="es-ES_tradnl" sz="1400" dirty="0"/>
                        <a:t>1/2</a:t>
                      </a:r>
                    </a:p>
                  </a:txBody>
                  <a:tcPr>
                    <a:solidFill>
                      <a:schemeClr val="bg2"/>
                    </a:solidFill>
                  </a:tcPr>
                </a:tc>
                <a:extLst>
                  <a:ext uri="{0D108BD9-81ED-4DB2-BD59-A6C34878D82A}">
                    <a16:rowId xmlns:a16="http://schemas.microsoft.com/office/drawing/2014/main" val="263595187"/>
                  </a:ext>
                </a:extLst>
              </a:tr>
              <a:tr h="279834">
                <a:tc>
                  <a:txBody>
                    <a:bodyPr/>
                    <a:lstStyle/>
                    <a:p>
                      <a:endParaRPr lang="es-ES_tradnl" sz="1200" dirty="0"/>
                    </a:p>
                  </a:txBody>
                  <a:tcPr>
                    <a:solidFill>
                      <a:schemeClr val="bg2"/>
                    </a:solidFill>
                  </a:tcPr>
                </a:tc>
                <a:tc>
                  <a:txBody>
                    <a:bodyPr/>
                    <a:lstStyle/>
                    <a:p>
                      <a:endParaRPr lang="es-ES_tradnl" sz="1400" dirty="0"/>
                    </a:p>
                  </a:txBody>
                  <a:tcPr>
                    <a:solidFill>
                      <a:schemeClr val="bg2"/>
                    </a:solidFill>
                  </a:tcPr>
                </a:tc>
                <a:tc>
                  <a:txBody>
                    <a:bodyPr/>
                    <a:lstStyle/>
                    <a:p>
                      <a:r>
                        <a:rPr lang="es-ES_tradnl" sz="1400" dirty="0"/>
                        <a:t>3/5</a:t>
                      </a:r>
                    </a:p>
                  </a:txBody>
                  <a:tcPr>
                    <a:solidFill>
                      <a:schemeClr val="bg2"/>
                    </a:solidFill>
                  </a:tcPr>
                </a:tc>
                <a:tc>
                  <a:txBody>
                    <a:bodyPr/>
                    <a:lstStyle/>
                    <a:p>
                      <a:r>
                        <a:rPr lang="es-ES_tradnl" sz="1400" dirty="0"/>
                        <a:t>2/5</a:t>
                      </a:r>
                    </a:p>
                  </a:txBody>
                  <a:tcPr>
                    <a:solidFill>
                      <a:schemeClr val="bg2"/>
                    </a:solidFill>
                  </a:tcPr>
                </a:tc>
                <a:tc>
                  <a:txBody>
                    <a:bodyPr/>
                    <a:lstStyle/>
                    <a:p>
                      <a:r>
                        <a:rPr lang="es-ES_tradnl" sz="1400" dirty="0"/>
                        <a:t>10</a:t>
                      </a:r>
                    </a:p>
                  </a:txBody>
                  <a:tcPr>
                    <a:solidFill>
                      <a:schemeClr val="bg2"/>
                    </a:solidFill>
                  </a:tcPr>
                </a:tc>
                <a:extLst>
                  <a:ext uri="{0D108BD9-81ED-4DB2-BD59-A6C34878D82A}">
                    <a16:rowId xmlns:a16="http://schemas.microsoft.com/office/drawing/2014/main" val="4147493518"/>
                  </a:ext>
                </a:extLst>
              </a:tr>
            </a:tbl>
          </a:graphicData>
        </a:graphic>
      </p:graphicFrame>
    </p:spTree>
    <p:extLst>
      <p:ext uri="{BB962C8B-B14F-4D97-AF65-F5344CB8AC3E}">
        <p14:creationId xmlns:p14="http://schemas.microsoft.com/office/powerpoint/2010/main" val="4020986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713664"/>
          </a:xfrm>
        </p:spPr>
        <p:txBody>
          <a:bodyPr/>
          <a:lstStyle/>
          <a:p>
            <a:r>
              <a:rPr lang="es-ES_tradnl" dirty="0"/>
              <a:t>Regresión de Ridge y Lasso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8</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890730" cy="3786224"/>
              </a:xfrm>
            </p:spPr>
            <p:txBody>
              <a:bodyPr>
                <a:normAutofit/>
              </a:bodyPr>
              <a:lstStyle/>
              <a:p>
                <a:pPr marL="0" indent="0">
                  <a:buNone/>
                </a:pPr>
                <a:r>
                  <a:rPr lang="es-ES_tradnl" sz="2400" b="1" dirty="0">
                    <a:solidFill>
                      <a:schemeClr val="accent3">
                        <a:lumMod val="75000"/>
                      </a:schemeClr>
                    </a:solidFill>
                  </a:rPr>
                  <a:t>Regresión de Ridge:</a:t>
                </a:r>
              </a:p>
              <a:p>
                <a:pPr marL="0" indent="0" algn="ctr">
                  <a:buNone/>
                </a:pPr>
                <a14:m>
                  <m:oMathPara xmlns:m="http://schemas.openxmlformats.org/officeDocument/2006/math">
                    <m:oMathParaPr>
                      <m:jc m:val="centerGroup"/>
                    </m:oMathParaPr>
                    <m:oMath xmlns:m="http://schemas.openxmlformats.org/officeDocument/2006/math">
                      <m:nary>
                        <m:naryPr>
                          <m:chr m:val="∑"/>
                          <m:ctrlPr>
                            <a:rPr lang="es-ES_tradnl" sz="240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=0</m:t>
                          </m:r>
                        </m:sub>
                        <m:sup>
                          <m:r>
                            <a:rPr lang="en-US" sz="2400" b="0" i="1" smtClean="0">
                              <a:latin typeface="Cambria Math" panose="02040503050406030204" pitchFamily="18" charset="0"/>
                            </a:rPr>
                            <m:t>𝑁</m:t>
                          </m:r>
                          <m:r>
                            <a:rPr lang="en-US" sz="2400" b="0" i="1" smtClean="0">
                              <a:latin typeface="Cambria Math" panose="02040503050406030204" pitchFamily="18" charset="0"/>
                            </a:rPr>
                            <m:t>−1</m:t>
                          </m:r>
                        </m:sup>
                        <m:e>
                          <m:sSup>
                            <m:sSupPr>
                              <m:ctrlPr>
                                <a:rPr lang="es-ES_tradnl" sz="2400" i="1" smtClean="0">
                                  <a:latin typeface="Cambria Math" panose="02040503050406030204" pitchFamily="18" charset="0"/>
                                </a:rPr>
                              </m:ctrlPr>
                            </m:sSupPr>
                            <m:e>
                              <m:d>
                                <m:dPr>
                                  <m:ctrlPr>
                                    <a:rPr lang="es-ES_tradnl" sz="2400" i="1" smtClean="0">
                                      <a:latin typeface="Cambria Math" panose="02040503050406030204" pitchFamily="18" charset="0"/>
                                    </a:rPr>
                                  </m:ctrlPr>
                                </m:dPr>
                                <m:e>
                                  <m:sSub>
                                    <m:sSubPr>
                                      <m:ctrlPr>
                                        <a:rPr lang="es-ES_tradnl" sz="240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𝑊</m:t>
                                      </m:r>
                                    </m:e>
                                    <m:sup>
                                      <m:r>
                                        <a:rPr lang="en-US" sz="2400" b="0" i="1" smtClean="0">
                                          <a:latin typeface="Cambria Math" panose="02040503050406030204" pitchFamily="18" charset="0"/>
                                        </a:rPr>
                                        <m:t>𝑇</m:t>
                                      </m:r>
                                    </m:sup>
                                  </m:sSup>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sub>
                                  </m:sSub>
                                </m:e>
                              </m:d>
                            </m:e>
                            <m:sup>
                              <m:r>
                                <a:rPr lang="en-US" sz="2400" b="0" i="1" smtClean="0">
                                  <a:latin typeface="Cambria Math" panose="02040503050406030204" pitchFamily="18" charset="0"/>
                                </a:rPr>
                                <m:t>2</m:t>
                              </m:r>
                            </m:sup>
                          </m:sSup>
                        </m:e>
                      </m:nary>
                      <m:r>
                        <a:rPr lang="en-US" sz="2400" b="0" i="1" smtClean="0">
                          <a:latin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𝛼</m:t>
                      </m:r>
                      <m:nary>
                        <m:naryPr>
                          <m:chr m:val="∑"/>
                          <m:ctrlPr>
                            <a:rPr lang="en-US" sz="2400" b="0" i="1" smtClean="0">
                              <a:latin typeface="Cambria Math" panose="02040503050406030204" pitchFamily="18" charset="0"/>
                              <a:ea typeface="Cambria Math" panose="02040503050406030204" pitchFamily="18" charset="0"/>
                            </a:rPr>
                          </m:ctrlPr>
                        </m:naryPr>
                        <m:sub>
                          <m:r>
                            <m:rPr>
                              <m:brk m:alnAt="23"/>
                            </m:rPr>
                            <a:rPr lang="en-US" sz="2400" b="0" i="1" smtClean="0">
                              <a:latin typeface="Cambria Math" panose="02040503050406030204" pitchFamily="18" charset="0"/>
                              <a:ea typeface="Cambria Math" panose="02040503050406030204" pitchFamily="18" charset="0"/>
                            </a:rPr>
                            <m:t>𝑗</m:t>
                          </m:r>
                          <m:r>
                            <a:rPr lang="en-US" sz="2400" b="0" i="1" smtClean="0">
                              <a:latin typeface="Cambria Math" panose="02040503050406030204" pitchFamily="18" charset="0"/>
                              <a:ea typeface="Cambria Math" panose="02040503050406030204" pitchFamily="18" charset="0"/>
                            </a:rPr>
                            <m:t>=0</m:t>
                          </m:r>
                        </m:sub>
                        <m:sup>
                          <m:r>
                            <a:rPr lang="en-US" sz="2400" b="0" i="1" smtClean="0">
                              <a:latin typeface="Cambria Math" panose="02040503050406030204" pitchFamily="18" charset="0"/>
                              <a:ea typeface="Cambria Math" panose="02040503050406030204" pitchFamily="18" charset="0"/>
                            </a:rPr>
                            <m:t>𝑑</m:t>
                          </m:r>
                          <m:r>
                            <a:rPr lang="en-US" sz="2400" b="0" i="1" smtClean="0">
                              <a:latin typeface="Cambria Math" panose="02040503050406030204" pitchFamily="18" charset="0"/>
                              <a:ea typeface="Cambria Math" panose="02040503050406030204" pitchFamily="18" charset="0"/>
                            </a:rPr>
                            <m:t>−1</m:t>
                          </m:r>
                        </m:sup>
                        <m:e>
                          <m:sSubSup>
                            <m:sSubSupPr>
                              <m:ctrlPr>
                                <a:rPr lang="en-US" sz="2400" b="0" i="1" smtClean="0">
                                  <a:latin typeface="Cambria Math" panose="02040503050406030204" pitchFamily="18" charset="0"/>
                                  <a:ea typeface="Cambria Math" panose="02040503050406030204" pitchFamily="18" charset="0"/>
                                </a:rPr>
                              </m:ctrlPr>
                            </m:sSubSupPr>
                            <m:e>
                              <m:r>
                                <a:rPr lang="en-US" sz="2400" b="0" i="1" smtClean="0">
                                  <a:latin typeface="Cambria Math" panose="02040503050406030204" pitchFamily="18" charset="0"/>
                                  <a:ea typeface="Cambria Math" panose="02040503050406030204" pitchFamily="18" charset="0"/>
                                </a:rPr>
                                <m:t>𝑤</m:t>
                              </m:r>
                            </m:e>
                            <m:sub>
                              <m:r>
                                <a:rPr lang="en-US" sz="2400" b="0" i="1" smtClean="0">
                                  <a:latin typeface="Cambria Math" panose="02040503050406030204" pitchFamily="18" charset="0"/>
                                  <a:ea typeface="Cambria Math" panose="02040503050406030204" pitchFamily="18" charset="0"/>
                                </a:rPr>
                                <m:t>𝑗</m:t>
                              </m:r>
                            </m:sub>
                            <m:sup>
                              <m:r>
                                <a:rPr lang="en-US" sz="2400" b="0" i="1" smtClean="0">
                                  <a:latin typeface="Cambria Math" panose="02040503050406030204" pitchFamily="18" charset="0"/>
                                  <a:ea typeface="Cambria Math" panose="02040503050406030204" pitchFamily="18" charset="0"/>
                                </a:rPr>
                                <m:t>2</m:t>
                              </m:r>
                            </m:sup>
                          </m:sSubSup>
                        </m:e>
                      </m:nary>
                    </m:oMath>
                  </m:oMathPara>
                </a14:m>
                <a:endParaRPr lang="en-US" sz="2400" b="0" dirty="0">
                  <a:ea typeface="Cambria Math" panose="02040503050406030204" pitchFamily="18" charset="0"/>
                </a:endParaRPr>
              </a:p>
              <a:p>
                <a:pPr marL="0" indent="0">
                  <a:buNone/>
                </a:pPr>
                <a:r>
                  <a:rPr lang="es-ES_tradnl" sz="2400" b="1" dirty="0">
                    <a:solidFill>
                      <a:schemeClr val="accent5">
                        <a:lumMod val="75000"/>
                      </a:schemeClr>
                    </a:solidFill>
                  </a:rPr>
                  <a:t>Regresión de Lasso:</a:t>
                </a:r>
              </a:p>
              <a:p>
                <a:pPr marL="0" indent="0">
                  <a:buNone/>
                </a:pPr>
                <a14:m>
                  <m:oMathPara xmlns:m="http://schemas.openxmlformats.org/officeDocument/2006/math">
                    <m:oMathParaPr>
                      <m:jc m:val="centerGroup"/>
                    </m:oMathParaPr>
                    <m:oMath xmlns:m="http://schemas.openxmlformats.org/officeDocument/2006/math">
                      <m:nary>
                        <m:naryPr>
                          <m:chr m:val="∑"/>
                          <m:ctrlPr>
                            <a:rPr lang="es-ES_tradnl" sz="2400" i="1">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=0</m:t>
                          </m:r>
                        </m:sub>
                        <m:sup>
                          <m:r>
                            <a:rPr lang="en-US" sz="2400" i="1">
                              <a:latin typeface="Cambria Math" panose="02040503050406030204" pitchFamily="18" charset="0"/>
                            </a:rPr>
                            <m:t>𝑁</m:t>
                          </m:r>
                          <m:r>
                            <a:rPr lang="en-US" sz="2400" i="1">
                              <a:latin typeface="Cambria Math" panose="02040503050406030204" pitchFamily="18" charset="0"/>
                            </a:rPr>
                            <m:t>−1</m:t>
                          </m:r>
                        </m:sup>
                        <m:e>
                          <m:sSup>
                            <m:sSupPr>
                              <m:ctrlPr>
                                <a:rPr lang="es-ES_tradnl" sz="2400" i="1">
                                  <a:latin typeface="Cambria Math" panose="02040503050406030204" pitchFamily="18" charset="0"/>
                                </a:rPr>
                              </m:ctrlPr>
                            </m:sSupPr>
                            <m:e>
                              <m:d>
                                <m:dPr>
                                  <m:ctrlPr>
                                    <a:rPr lang="es-ES_tradnl" sz="2400" i="1">
                                      <a:latin typeface="Cambria Math" panose="02040503050406030204" pitchFamily="18" charset="0"/>
                                    </a:rPr>
                                  </m:ctrlPr>
                                </m:dPr>
                                <m:e>
                                  <m:sSub>
                                    <m:sSubPr>
                                      <m:ctrlPr>
                                        <a:rPr lang="es-ES_tradnl"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r>
                                    <a:rPr lang="en-US" sz="2400" i="1">
                                      <a:latin typeface="Cambria Math" panose="02040503050406030204" pitchFamily="18" charset="0"/>
                                    </a:rPr>
                                    <m:t>−</m:t>
                                  </m:r>
                                  <m:r>
                                    <a:rPr lang="en-US" sz="2400" i="1">
                                      <a:latin typeface="Cambria Math" panose="02040503050406030204" pitchFamily="18" charset="0"/>
                                    </a:rPr>
                                    <m:t>𝑏</m:t>
                                  </m:r>
                                  <m:r>
                                    <a:rPr lang="en-US" sz="2400" i="1">
                                      <a:latin typeface="Cambria Math" panose="02040503050406030204" pitchFamily="18" charset="0"/>
                                    </a:rPr>
                                    <m:t>−</m:t>
                                  </m:r>
                                  <m:sSup>
                                    <m:sSupPr>
                                      <m:ctrlPr>
                                        <a:rPr lang="en-US" sz="2400" i="1" smtClean="0">
                                          <a:latin typeface="Cambria Math" panose="02040503050406030204" pitchFamily="18" charset="0"/>
                                        </a:rPr>
                                      </m:ctrlPr>
                                    </m:sSupPr>
                                    <m:e>
                                      <m:r>
                                        <a:rPr lang="en-US" sz="2400" i="1">
                                          <a:latin typeface="Cambria Math" panose="02040503050406030204" pitchFamily="18" charset="0"/>
                                        </a:rPr>
                                        <m:t>𝑊</m:t>
                                      </m:r>
                                    </m:e>
                                    <m:sup>
                                      <m:r>
                                        <a:rPr lang="en-US" sz="2400" i="1">
                                          <a:latin typeface="Cambria Math" panose="02040503050406030204" pitchFamily="18" charset="0"/>
                                        </a:rPr>
                                        <m:t>𝑇</m:t>
                                      </m:r>
                                    </m:sup>
                                  </m:sSup>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m:t>
                                      </m:r>
                                      <m:r>
                                        <a:rPr lang="en-US" sz="2400" i="1">
                                          <a:latin typeface="Cambria Math" panose="02040503050406030204" pitchFamily="18" charset="0"/>
                                        </a:rPr>
                                        <m:t>𝑖</m:t>
                                      </m:r>
                                      <m:r>
                                        <a:rPr lang="en-US" sz="2400" i="1">
                                          <a:latin typeface="Cambria Math" panose="02040503050406030204" pitchFamily="18" charset="0"/>
                                        </a:rPr>
                                        <m:t>]</m:t>
                                      </m:r>
                                    </m:sub>
                                  </m:sSub>
                                </m:e>
                              </m:d>
                            </m:e>
                            <m:sup>
                              <m:r>
                                <a:rPr lang="en-US" sz="2400" i="1">
                                  <a:latin typeface="Cambria Math" panose="02040503050406030204" pitchFamily="18" charset="0"/>
                                </a:rPr>
                                <m:t>2</m:t>
                              </m:r>
                            </m:sup>
                          </m:sSup>
                        </m:e>
                      </m:nary>
                      <m:r>
                        <a:rPr lang="en-US" sz="2400" i="1">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𝛼</m:t>
                      </m:r>
                      <m:nary>
                        <m:naryPr>
                          <m:chr m:val="∑"/>
                          <m:ctrlPr>
                            <a:rPr lang="en-US" sz="2400" i="1">
                              <a:latin typeface="Cambria Math" panose="02040503050406030204" pitchFamily="18" charset="0"/>
                              <a:ea typeface="Cambria Math" panose="02040503050406030204" pitchFamily="18" charset="0"/>
                            </a:rPr>
                          </m:ctrlPr>
                        </m:naryPr>
                        <m:sub>
                          <m:r>
                            <m:rPr>
                              <m:brk m:alnAt="23"/>
                            </m:rPr>
                            <a:rPr lang="en-US" sz="2400" i="1">
                              <a:latin typeface="Cambria Math" panose="02040503050406030204" pitchFamily="18" charset="0"/>
                              <a:ea typeface="Cambria Math" panose="02040503050406030204" pitchFamily="18" charset="0"/>
                            </a:rPr>
                            <m:t>𝑗</m:t>
                          </m:r>
                          <m:r>
                            <a:rPr lang="en-US" sz="2400" i="1">
                              <a:latin typeface="Cambria Math" panose="02040503050406030204" pitchFamily="18" charset="0"/>
                              <a:ea typeface="Cambria Math" panose="02040503050406030204" pitchFamily="18" charset="0"/>
                            </a:rPr>
                            <m:t>=0</m:t>
                          </m:r>
                        </m:sub>
                        <m:sup>
                          <m:r>
                            <a:rPr lang="en-US" sz="2400" i="1">
                              <a:latin typeface="Cambria Math" panose="02040503050406030204" pitchFamily="18" charset="0"/>
                              <a:ea typeface="Cambria Math" panose="02040503050406030204" pitchFamily="18" charset="0"/>
                            </a:rPr>
                            <m:t>𝑑</m:t>
                          </m:r>
                          <m:r>
                            <a:rPr lang="en-US" sz="2400" i="1">
                              <a:latin typeface="Cambria Math" panose="02040503050406030204" pitchFamily="18" charset="0"/>
                              <a:ea typeface="Cambria Math" panose="02040503050406030204" pitchFamily="18" charset="0"/>
                            </a:rPr>
                            <m:t>−1</m:t>
                          </m:r>
                        </m:sup>
                        <m:e>
                          <m:d>
                            <m:dPr>
                              <m:begChr m:val="|"/>
                              <m:endChr m:val="|"/>
                              <m:ctrlPr>
                                <a:rPr lang="en-US" sz="2400" i="1">
                                  <a:latin typeface="Cambria Math" panose="02040503050406030204" pitchFamily="18" charset="0"/>
                                  <a:ea typeface="Cambria Math" panose="02040503050406030204" pitchFamily="18" charset="0"/>
                                </a:rPr>
                              </m:ctrlPr>
                            </m:dPr>
                            <m:e>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𝑤</m:t>
                                  </m:r>
                                </m:e>
                                <m:sub>
                                  <m:r>
                                    <a:rPr lang="en-US" sz="2400" i="1">
                                      <a:latin typeface="Cambria Math" panose="02040503050406030204" pitchFamily="18" charset="0"/>
                                      <a:ea typeface="Cambria Math" panose="02040503050406030204" pitchFamily="18" charset="0"/>
                                    </a:rPr>
                                    <m:t>𝑗</m:t>
                                  </m:r>
                                </m:sub>
                              </m:sSub>
                            </m:e>
                          </m:d>
                        </m:e>
                      </m:nary>
                    </m:oMath>
                  </m:oMathPara>
                </a14:m>
                <a:endParaRPr lang="es-ES_tradnl" sz="2400" dirty="0"/>
              </a:p>
              <a:p>
                <a:endParaRPr lang="es-ES_tradnl" sz="2400" dirty="0"/>
              </a:p>
              <a:p>
                <a:endParaRPr lang="es-ES_tradnl" sz="2400" dirty="0"/>
              </a:p>
              <a:p>
                <a:pPr marL="0" indent="0">
                  <a:buNone/>
                </a:pPr>
                <a:endParaRPr lang="es-ES_tradnl" sz="24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2142989"/>
                <a:ext cx="10890730" cy="3786224"/>
              </a:xfrm>
              <a:blipFill>
                <a:blip r:embed="rId3"/>
                <a:stretch>
                  <a:fillRect l="-932" t="-16667" b="-36000"/>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225886902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80</a:t>
            </a:fld>
            <a:endParaRPr lang="en-US"/>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1600" dirty="0"/>
              <a:t>Ahora construyamos la tabla de probabilidad:</a:t>
            </a:r>
          </a:p>
        </p:txBody>
      </p:sp>
      <p:graphicFrame>
        <p:nvGraphicFramePr>
          <p:cNvPr id="7" name="Table 6">
            <a:extLst>
              <a:ext uri="{FF2B5EF4-FFF2-40B4-BE49-F238E27FC236}">
                <a16:creationId xmlns:a16="http://schemas.microsoft.com/office/drawing/2014/main" id="{2CAD9EAB-0396-5409-C200-0A3CB5D5E9D8}"/>
              </a:ext>
            </a:extLst>
          </p:cNvPr>
          <p:cNvGraphicFramePr>
            <a:graphicFrameLocks noGrp="1"/>
          </p:cNvGraphicFramePr>
          <p:nvPr>
            <p:extLst>
              <p:ext uri="{D42A27DB-BD31-4B8C-83A1-F6EECF244321}">
                <p14:modId xmlns:p14="http://schemas.microsoft.com/office/powerpoint/2010/main" val="631514759"/>
              </p:ext>
            </p:extLst>
          </p:nvPr>
        </p:nvGraphicFramePr>
        <p:xfrm>
          <a:off x="800100" y="2174646"/>
          <a:ext cx="5184590" cy="1828800"/>
        </p:xfrm>
        <a:graphic>
          <a:graphicData uri="http://schemas.openxmlformats.org/drawingml/2006/table">
            <a:tbl>
              <a:tblPr firstRow="1" bandRow="1">
                <a:tableStyleId>{69CF1AB2-1976-4502-BF36-3FF5EA218861}</a:tableStyleId>
              </a:tblPr>
              <a:tblGrid>
                <a:gridCol w="1036918">
                  <a:extLst>
                    <a:ext uri="{9D8B030D-6E8A-4147-A177-3AD203B41FA5}">
                      <a16:colId xmlns:a16="http://schemas.microsoft.com/office/drawing/2014/main" val="3834093890"/>
                    </a:ext>
                  </a:extLst>
                </a:gridCol>
                <a:gridCol w="1036918">
                  <a:extLst>
                    <a:ext uri="{9D8B030D-6E8A-4147-A177-3AD203B41FA5}">
                      <a16:colId xmlns:a16="http://schemas.microsoft.com/office/drawing/2014/main" val="1576245209"/>
                    </a:ext>
                  </a:extLst>
                </a:gridCol>
                <a:gridCol w="1036918">
                  <a:extLst>
                    <a:ext uri="{9D8B030D-6E8A-4147-A177-3AD203B41FA5}">
                      <a16:colId xmlns:a16="http://schemas.microsoft.com/office/drawing/2014/main" val="4185649975"/>
                    </a:ext>
                  </a:extLst>
                </a:gridCol>
                <a:gridCol w="1036918">
                  <a:extLst>
                    <a:ext uri="{9D8B030D-6E8A-4147-A177-3AD203B41FA5}">
                      <a16:colId xmlns:a16="http://schemas.microsoft.com/office/drawing/2014/main" val="1602041793"/>
                    </a:ext>
                  </a:extLst>
                </a:gridCol>
                <a:gridCol w="1036918">
                  <a:extLst>
                    <a:ext uri="{9D8B030D-6E8A-4147-A177-3AD203B41FA5}">
                      <a16:colId xmlns:a16="http://schemas.microsoft.com/office/drawing/2014/main" val="4070036071"/>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tc>
                  <a:txBody>
                    <a:bodyPr/>
                    <a:lstStyle/>
                    <a:p>
                      <a:pPr algn="ctr"/>
                      <a:endParaRPr lang="es-ES_tradnl" sz="1400" b="0" dirty="0"/>
                    </a:p>
                  </a:txBody>
                  <a:tcPr>
                    <a:solidFill>
                      <a:schemeClr val="bg2"/>
                    </a:solidFill>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tc>
                  <a:txBody>
                    <a:bodyPr/>
                    <a:lstStyle/>
                    <a:p>
                      <a:endParaRPr lang="es-ES_tradnl" sz="1400" dirty="0"/>
                    </a:p>
                  </a:txBody>
                  <a:tcPr>
                    <a:solidFill>
                      <a:schemeClr val="bg2"/>
                    </a:solidFill>
                  </a:tcPr>
                </a:tc>
                <a:extLst>
                  <a:ext uri="{0D108BD9-81ED-4DB2-BD59-A6C34878D82A}">
                    <a16:rowId xmlns:a16="http://schemas.microsoft.com/office/drawing/2014/main" val="2447048197"/>
                  </a:ext>
                </a:extLst>
              </a:tr>
              <a:tr h="279834">
                <a:tc rowSpan="3">
                  <a:txBody>
                    <a:bodyPr/>
                    <a:lstStyle/>
                    <a:p>
                      <a:r>
                        <a:rPr lang="es-ES_tradnl" sz="1400" dirty="0"/>
                        <a:t>Tiempo de estudio</a:t>
                      </a:r>
                    </a:p>
                  </a:txBody>
                  <a:tcPr/>
                </a:tc>
                <a:tc>
                  <a:txBody>
                    <a:bodyPr/>
                    <a:lstStyle/>
                    <a:p>
                      <a:r>
                        <a:rPr lang="es-ES_tradnl" sz="1400" dirty="0"/>
                        <a:t>Bajo</a:t>
                      </a:r>
                    </a:p>
                  </a:txBody>
                  <a:tcPr/>
                </a:tc>
                <a:tc>
                  <a:txBody>
                    <a:bodyPr/>
                    <a:lstStyle/>
                    <a:p>
                      <a:r>
                        <a:rPr lang="es-ES_tradnl" sz="1400" dirty="0"/>
                        <a:t>1/6</a:t>
                      </a:r>
                    </a:p>
                  </a:txBody>
                  <a:tcPr/>
                </a:tc>
                <a:tc>
                  <a:txBody>
                    <a:bodyPr/>
                    <a:lstStyle/>
                    <a:p>
                      <a:r>
                        <a:rPr lang="es-ES_tradnl" sz="1400" dirty="0"/>
                        <a:t>1/2</a:t>
                      </a:r>
                    </a:p>
                  </a:txBody>
                  <a:tcPr/>
                </a:tc>
                <a:tc>
                  <a:txBody>
                    <a:bodyPr/>
                    <a:lstStyle/>
                    <a:p>
                      <a:r>
                        <a:rPr lang="es-ES_tradnl" sz="1400" dirty="0"/>
                        <a:t>3/10</a:t>
                      </a:r>
                    </a:p>
                  </a:txBody>
                  <a:tcPr>
                    <a:solidFill>
                      <a:schemeClr val="bg2"/>
                    </a:solidFill>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Moderado</a:t>
                      </a:r>
                    </a:p>
                  </a:txBody>
                  <a:tcPr/>
                </a:tc>
                <a:tc>
                  <a:txBody>
                    <a:bodyPr/>
                    <a:lstStyle/>
                    <a:p>
                      <a:r>
                        <a:rPr lang="es-ES_tradnl" sz="1400" dirty="0"/>
                        <a:t>1/2</a:t>
                      </a:r>
                    </a:p>
                  </a:txBody>
                  <a:tcPr/>
                </a:tc>
                <a:tc>
                  <a:txBody>
                    <a:bodyPr/>
                    <a:lstStyle/>
                    <a:p>
                      <a:r>
                        <a:rPr lang="es-ES_tradnl" sz="1400" dirty="0"/>
                        <a:t>1/4</a:t>
                      </a:r>
                    </a:p>
                  </a:txBody>
                  <a:tcPr/>
                </a:tc>
                <a:tc>
                  <a:txBody>
                    <a:bodyPr/>
                    <a:lstStyle/>
                    <a:p>
                      <a:r>
                        <a:rPr lang="es-ES_tradnl" sz="1400" dirty="0"/>
                        <a:t>2/5</a:t>
                      </a:r>
                    </a:p>
                  </a:txBody>
                  <a:tcPr>
                    <a:solidFill>
                      <a:schemeClr val="bg2"/>
                    </a:solidFill>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1/3</a:t>
                      </a:r>
                    </a:p>
                  </a:txBody>
                  <a:tcPr/>
                </a:tc>
                <a:tc>
                  <a:txBody>
                    <a:bodyPr/>
                    <a:lstStyle/>
                    <a:p>
                      <a:r>
                        <a:rPr lang="es-ES_tradnl" sz="1400" dirty="0"/>
                        <a:t>1/4</a:t>
                      </a:r>
                    </a:p>
                  </a:txBody>
                  <a:tcPr/>
                </a:tc>
                <a:tc>
                  <a:txBody>
                    <a:bodyPr/>
                    <a:lstStyle/>
                    <a:p>
                      <a:r>
                        <a:rPr lang="es-ES_tradnl" sz="1400" dirty="0"/>
                        <a:t>3/10</a:t>
                      </a:r>
                    </a:p>
                  </a:txBody>
                  <a:tcPr>
                    <a:solidFill>
                      <a:schemeClr val="bg2"/>
                    </a:solidFill>
                  </a:tcPr>
                </a:tc>
                <a:extLst>
                  <a:ext uri="{0D108BD9-81ED-4DB2-BD59-A6C34878D82A}">
                    <a16:rowId xmlns:a16="http://schemas.microsoft.com/office/drawing/2014/main" val="263595187"/>
                  </a:ext>
                </a:extLst>
              </a:tr>
              <a:tr h="0">
                <a:tc>
                  <a:txBody>
                    <a:bodyPr/>
                    <a:lstStyle/>
                    <a:p>
                      <a:endParaRPr lang="es-ES_tradnl" sz="1400" dirty="0"/>
                    </a:p>
                  </a:txBody>
                  <a:tcPr>
                    <a:solidFill>
                      <a:schemeClr val="bg2"/>
                    </a:solidFill>
                  </a:tcPr>
                </a:tc>
                <a:tc>
                  <a:txBody>
                    <a:bodyPr/>
                    <a:lstStyle/>
                    <a:p>
                      <a:endParaRPr lang="es-ES_tradnl" sz="1400" dirty="0"/>
                    </a:p>
                  </a:txBody>
                  <a:tcPr>
                    <a:solidFill>
                      <a:schemeClr val="bg2"/>
                    </a:solidFill>
                  </a:tcPr>
                </a:tc>
                <a:tc>
                  <a:txBody>
                    <a:bodyPr/>
                    <a:lstStyle/>
                    <a:p>
                      <a:r>
                        <a:rPr lang="es-ES_tradnl" sz="1400" dirty="0"/>
                        <a:t>3/5</a:t>
                      </a:r>
                    </a:p>
                  </a:txBody>
                  <a:tcPr>
                    <a:solidFill>
                      <a:schemeClr val="bg2"/>
                    </a:solidFill>
                  </a:tcPr>
                </a:tc>
                <a:tc>
                  <a:txBody>
                    <a:bodyPr/>
                    <a:lstStyle/>
                    <a:p>
                      <a:r>
                        <a:rPr lang="es-ES_tradnl" sz="1400" dirty="0"/>
                        <a:t>2/5</a:t>
                      </a:r>
                    </a:p>
                  </a:txBody>
                  <a:tcPr>
                    <a:solidFill>
                      <a:schemeClr val="bg2"/>
                    </a:solidFill>
                  </a:tcPr>
                </a:tc>
                <a:tc>
                  <a:txBody>
                    <a:bodyPr/>
                    <a:lstStyle/>
                    <a:p>
                      <a:r>
                        <a:rPr lang="es-ES_tradnl" sz="1400" dirty="0"/>
                        <a:t>10</a:t>
                      </a:r>
                    </a:p>
                  </a:txBody>
                  <a:tcPr>
                    <a:solidFill>
                      <a:schemeClr val="bg2"/>
                    </a:solidFill>
                  </a:tcPr>
                </a:tc>
                <a:extLst>
                  <a:ext uri="{0D108BD9-81ED-4DB2-BD59-A6C34878D82A}">
                    <a16:rowId xmlns:a16="http://schemas.microsoft.com/office/drawing/2014/main" val="491576964"/>
                  </a:ext>
                </a:extLst>
              </a:tr>
            </a:tbl>
          </a:graphicData>
        </a:graphic>
      </p:graphicFrame>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EEC64C01-A2CF-0310-C3A9-066869A39B3B}"/>
                  </a:ext>
                </a:extLst>
              </p:cNvPr>
              <p:cNvSpPr txBox="1"/>
              <p:nvPr/>
            </p:nvSpPr>
            <p:spPr>
              <a:xfrm>
                <a:off x="6597205" y="1996398"/>
                <a:ext cx="3401893" cy="369332"/>
              </a:xfrm>
              <a:prstGeom prst="rect">
                <a:avLst/>
              </a:prstGeom>
              <a:noFill/>
            </p:spPr>
            <p:txBody>
              <a:bodyPr wrap="none" rtlCol="0">
                <a:spAutoFit/>
              </a:bodyPr>
              <a:lstStyle/>
              <a:p>
                <a14:m>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𝐻</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𝐴𝑝𝑟𝑜𝑏𝑜</m:t>
                        </m:r>
                      </m:e>
                    </m:d>
                  </m:oMath>
                </a14:m>
                <a:r>
                  <a:rPr lang="es-ES_tradnl" dirty="0"/>
                  <a:t> = 3/5 = 0.6</a:t>
                </a:r>
              </a:p>
            </p:txBody>
          </p:sp>
        </mc:Choice>
        <mc:Fallback xmlns="">
          <p:sp>
            <p:nvSpPr>
              <p:cNvPr id="4" name="TextBox 3">
                <a:extLst>
                  <a:ext uri="{FF2B5EF4-FFF2-40B4-BE49-F238E27FC236}">
                    <a16:creationId xmlns:a16="http://schemas.microsoft.com/office/drawing/2014/main" id="{EEC64C01-A2CF-0310-C3A9-066869A39B3B}"/>
                  </a:ext>
                </a:extLst>
              </p:cNvPr>
              <p:cNvSpPr txBox="1">
                <a:spLocks noRot="1" noChangeAspect="1" noMove="1" noResize="1" noEditPoints="1" noAdjustHandles="1" noChangeArrowheads="1" noChangeShapeType="1" noTextEdit="1"/>
              </p:cNvSpPr>
              <p:nvPr/>
            </p:nvSpPr>
            <p:spPr>
              <a:xfrm>
                <a:off x="6597205" y="1996398"/>
                <a:ext cx="3401893" cy="369332"/>
              </a:xfrm>
              <a:prstGeom prst="rect">
                <a:avLst/>
              </a:prstGeom>
              <a:blipFill>
                <a:blip r:embed="rId3"/>
                <a:stretch>
                  <a:fillRect t="-3226" b="-19355"/>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2B1382C2-5B0B-C157-FC63-1557B5E89C89}"/>
                  </a:ext>
                </a:extLst>
              </p:cNvPr>
              <p:cNvSpPr txBox="1"/>
              <p:nvPr/>
            </p:nvSpPr>
            <p:spPr>
              <a:xfrm>
                <a:off x="6608524" y="2727281"/>
                <a:ext cx="5043945" cy="369332"/>
              </a:xfrm>
              <a:prstGeom prst="rect">
                <a:avLst/>
              </a:prstGeom>
              <a:noFill/>
            </p:spPr>
            <p:txBody>
              <a:bodyPr wrap="none" rtlCol="0">
                <a:spAutoFit/>
              </a:bodyPr>
              <a:lstStyle/>
              <a:p>
                <a14:m>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𝐵𝑎𝑗𝑜</m:t>
                        </m:r>
                        <m:r>
                          <a:rPr lang="en-US" b="0" i="1" smtClean="0">
                            <a:latin typeface="Cambria Math" panose="02040503050406030204" pitchFamily="18" charset="0"/>
                          </a:rPr>
                          <m:t> </m:t>
                        </m:r>
                        <m:r>
                          <a:rPr lang="en-US" b="0" i="1" smtClean="0">
                            <a:latin typeface="Cambria Math" panose="02040503050406030204" pitchFamily="18" charset="0"/>
                          </a:rPr>
                          <m:t>𝑡𝑖𝑒𝑚𝑝𝑜</m:t>
                        </m:r>
                        <m:r>
                          <a:rPr lang="en-US" b="0" i="1" smtClean="0">
                            <a:latin typeface="Cambria Math" panose="02040503050406030204" pitchFamily="18" charset="0"/>
                          </a:rPr>
                          <m:t> </m:t>
                        </m:r>
                        <m:r>
                          <a:rPr lang="en-US" b="0" i="1" smtClean="0">
                            <a:latin typeface="Cambria Math" panose="02040503050406030204" pitchFamily="18" charset="0"/>
                          </a:rPr>
                          <m:t>𝑑𝑒</m:t>
                        </m:r>
                        <m:r>
                          <a:rPr lang="en-US" b="0" i="1" smtClean="0">
                            <a:latin typeface="Cambria Math" panose="02040503050406030204" pitchFamily="18" charset="0"/>
                          </a:rPr>
                          <m:t> </m:t>
                        </m:r>
                        <m:r>
                          <a:rPr lang="en-US" b="0" i="1" smtClean="0">
                            <a:latin typeface="Cambria Math" panose="02040503050406030204" pitchFamily="18" charset="0"/>
                          </a:rPr>
                          <m:t>𝑒𝑠𝑡𝑢𝑑𝑖𝑜</m:t>
                        </m:r>
                      </m:e>
                    </m:d>
                  </m:oMath>
                </a14:m>
                <a:r>
                  <a:rPr lang="es-ES_tradnl" dirty="0"/>
                  <a:t> = 3/10 = 0.3</a:t>
                </a:r>
              </a:p>
            </p:txBody>
          </p:sp>
        </mc:Choice>
        <mc:Fallback xmlns="">
          <p:sp>
            <p:nvSpPr>
              <p:cNvPr id="10" name="TextBox 9">
                <a:extLst>
                  <a:ext uri="{FF2B5EF4-FFF2-40B4-BE49-F238E27FC236}">
                    <a16:creationId xmlns:a16="http://schemas.microsoft.com/office/drawing/2014/main" id="{2B1382C2-5B0B-C157-FC63-1557B5E89C89}"/>
                  </a:ext>
                </a:extLst>
              </p:cNvPr>
              <p:cNvSpPr txBox="1">
                <a:spLocks noRot="1" noChangeAspect="1" noMove="1" noResize="1" noEditPoints="1" noAdjustHandles="1" noChangeArrowheads="1" noChangeShapeType="1" noTextEdit="1"/>
              </p:cNvSpPr>
              <p:nvPr/>
            </p:nvSpPr>
            <p:spPr>
              <a:xfrm>
                <a:off x="6608524" y="2727281"/>
                <a:ext cx="5043945" cy="369332"/>
              </a:xfrm>
              <a:prstGeom prst="rect">
                <a:avLst/>
              </a:prstGeom>
              <a:blipFill>
                <a:blip r:embed="rId4"/>
                <a:stretch>
                  <a:fillRect t="-6667" b="-2333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885F313E-31A8-773D-984F-F4880AFDA185}"/>
                  </a:ext>
                </a:extLst>
              </p:cNvPr>
              <p:cNvSpPr txBox="1"/>
              <p:nvPr/>
            </p:nvSpPr>
            <p:spPr>
              <a:xfrm>
                <a:off x="6608524" y="3173221"/>
                <a:ext cx="4210192" cy="369332"/>
              </a:xfrm>
              <a:prstGeom prst="rect">
                <a:avLst/>
              </a:prstGeom>
              <a:noFill/>
            </p:spPr>
            <p:txBody>
              <a:bodyPr wrap="none" rtlCol="0">
                <a:spAutoFit/>
              </a:bodyPr>
              <a:lstStyle/>
              <a:p>
                <a14:m>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r>
                          <a:rPr lang="en-US" b="0" i="1" smtClean="0">
                            <a:latin typeface="Cambria Math" panose="02040503050406030204" pitchFamily="18" charset="0"/>
                          </a:rPr>
                          <m:t>|</m:t>
                        </m:r>
                        <m:r>
                          <a:rPr lang="en-US" b="0" i="1" smtClean="0">
                            <a:latin typeface="Cambria Math" panose="02040503050406030204" pitchFamily="18" charset="0"/>
                          </a:rPr>
                          <m:t>𝐻</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m:t>
                        </m:r>
                        <m:r>
                          <a:rPr lang="en-US" b="0" i="1" smtClean="0">
                            <a:latin typeface="Cambria Math" panose="02040503050406030204" pitchFamily="18" charset="0"/>
                          </a:rPr>
                          <m:t>𝐴𝑝𝑟𝑜𝑏𝑜</m:t>
                        </m:r>
                      </m:e>
                    </m:d>
                  </m:oMath>
                </a14:m>
                <a:r>
                  <a:rPr lang="es-ES_tradnl" dirty="0"/>
                  <a:t> = 1/6 = 0.17</a:t>
                </a:r>
              </a:p>
            </p:txBody>
          </p:sp>
        </mc:Choice>
        <mc:Fallback xmlns="">
          <p:sp>
            <p:nvSpPr>
              <p:cNvPr id="11" name="TextBox 10">
                <a:extLst>
                  <a:ext uri="{FF2B5EF4-FFF2-40B4-BE49-F238E27FC236}">
                    <a16:creationId xmlns:a16="http://schemas.microsoft.com/office/drawing/2014/main" id="{885F313E-31A8-773D-984F-F4880AFDA185}"/>
                  </a:ext>
                </a:extLst>
              </p:cNvPr>
              <p:cNvSpPr txBox="1">
                <a:spLocks noRot="1" noChangeAspect="1" noMove="1" noResize="1" noEditPoints="1" noAdjustHandles="1" noChangeArrowheads="1" noChangeShapeType="1" noTextEdit="1"/>
              </p:cNvSpPr>
              <p:nvPr/>
            </p:nvSpPr>
            <p:spPr>
              <a:xfrm>
                <a:off x="6608524" y="3173221"/>
                <a:ext cx="4210192" cy="369332"/>
              </a:xfrm>
              <a:prstGeom prst="rect">
                <a:avLst/>
              </a:prstGeom>
              <a:blipFill>
                <a:blip r:embed="rId5"/>
                <a:stretch>
                  <a:fillRect t="-10345" b="-24138"/>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FA5DAD6F-8342-6D78-9DA9-3A397BB33ADF}"/>
                  </a:ext>
                </a:extLst>
              </p:cNvPr>
              <p:cNvSpPr txBox="1"/>
              <p:nvPr/>
            </p:nvSpPr>
            <p:spPr>
              <a:xfrm>
                <a:off x="6608524" y="3619161"/>
                <a:ext cx="4561249" cy="369332"/>
              </a:xfrm>
              <a:prstGeom prst="rect">
                <a:avLst/>
              </a:prstGeom>
              <a:noFill/>
            </p:spPr>
            <p:txBody>
              <a:bodyPr wrap="none" rtlCol="0">
                <a:spAutoFit/>
              </a:bodyPr>
              <a:lstStyle/>
              <a:p>
                <a14:m>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r>
                          <a:rPr lang="en-US" b="0" i="1" smtClean="0">
                            <a:latin typeface="Cambria Math" panose="02040503050406030204" pitchFamily="18" charset="0"/>
                          </a:rPr>
                          <m:t>|!</m:t>
                        </m:r>
                        <m:r>
                          <a:rPr lang="en-US" b="0" i="1" smtClean="0">
                            <a:latin typeface="Cambria Math" panose="02040503050406030204" pitchFamily="18" charset="0"/>
                          </a:rPr>
                          <m:t>𝐻</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m:t>
                        </m:r>
                        <m:r>
                          <a:rPr lang="en-US" b="0" i="1" smtClean="0">
                            <a:latin typeface="Cambria Math" panose="02040503050406030204" pitchFamily="18" charset="0"/>
                          </a:rPr>
                          <m:t>𝐷𝑒𝑠𝑎𝑝𝑟𝑜𝑏𝑜</m:t>
                        </m:r>
                      </m:e>
                    </m:d>
                  </m:oMath>
                </a14:m>
                <a:r>
                  <a:rPr lang="es-ES_tradnl" dirty="0"/>
                  <a:t> = 1/2 = 0.5</a:t>
                </a:r>
              </a:p>
            </p:txBody>
          </p:sp>
        </mc:Choice>
        <mc:Fallback xmlns="">
          <p:sp>
            <p:nvSpPr>
              <p:cNvPr id="12" name="TextBox 11">
                <a:extLst>
                  <a:ext uri="{FF2B5EF4-FFF2-40B4-BE49-F238E27FC236}">
                    <a16:creationId xmlns:a16="http://schemas.microsoft.com/office/drawing/2014/main" id="{FA5DAD6F-8342-6D78-9DA9-3A397BB33ADF}"/>
                  </a:ext>
                </a:extLst>
              </p:cNvPr>
              <p:cNvSpPr txBox="1">
                <a:spLocks noRot="1" noChangeAspect="1" noMove="1" noResize="1" noEditPoints="1" noAdjustHandles="1" noChangeArrowheads="1" noChangeShapeType="1" noTextEdit="1"/>
              </p:cNvSpPr>
              <p:nvPr/>
            </p:nvSpPr>
            <p:spPr>
              <a:xfrm>
                <a:off x="6608524" y="3619161"/>
                <a:ext cx="4561249" cy="369332"/>
              </a:xfrm>
              <a:prstGeom prst="rect">
                <a:avLst/>
              </a:prstGeom>
              <a:blipFill>
                <a:blip r:embed="rId6"/>
                <a:stretch>
                  <a:fillRect t="-10345" b="-24138"/>
                </a:stretch>
              </a:blipFill>
            </p:spPr>
            <p:txBody>
              <a:bodyPr/>
              <a:lstStyle/>
              <a:p>
                <a:r>
                  <a:rPr lang="es-ES_tradnl">
                    <a:noFill/>
                  </a:rPr>
                  <a:t> </a:t>
                </a:r>
              </a:p>
            </p:txBody>
          </p:sp>
        </mc:Fallback>
      </mc:AlternateContent>
      <p:sp>
        <p:nvSpPr>
          <p:cNvPr id="13" name="TextBox 12">
            <a:extLst>
              <a:ext uri="{FF2B5EF4-FFF2-40B4-BE49-F238E27FC236}">
                <a16:creationId xmlns:a16="http://schemas.microsoft.com/office/drawing/2014/main" id="{DAA75C66-0365-0D7E-27FA-1FAE20503727}"/>
              </a:ext>
            </a:extLst>
          </p:cNvPr>
          <p:cNvSpPr txBox="1"/>
          <p:nvPr/>
        </p:nvSpPr>
        <p:spPr>
          <a:xfrm>
            <a:off x="800100" y="4151165"/>
            <a:ext cx="3078920" cy="338554"/>
          </a:xfrm>
          <a:prstGeom prst="rect">
            <a:avLst/>
          </a:prstGeom>
          <a:noFill/>
        </p:spPr>
        <p:txBody>
          <a:bodyPr wrap="none" rtlCol="0">
            <a:spAutoFit/>
          </a:bodyPr>
          <a:lstStyle/>
          <a:p>
            <a:r>
              <a:rPr lang="es-ES_tradnl" sz="1600" dirty="0"/>
              <a:t>Apliquemos el teorema de Bayes:</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43819E55-E4E5-8797-147D-251D44BA450A}"/>
                  </a:ext>
                </a:extLst>
              </p:cNvPr>
              <p:cNvSpPr txBox="1"/>
              <p:nvPr/>
            </p:nvSpPr>
            <p:spPr>
              <a:xfrm>
                <a:off x="1281018" y="4502303"/>
                <a:ext cx="9618274" cy="6790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𝐻</m:t>
                          </m:r>
                          <m:r>
                            <a:rPr lang="en-US" b="0" i="1" smtClean="0">
                              <a:latin typeface="Cambria Math" panose="02040503050406030204" pitchFamily="18" charset="0"/>
                            </a:rPr>
                            <m:t>|</m:t>
                          </m:r>
                          <m:r>
                            <a:rPr lang="en-US" b="0" i="1" smtClean="0">
                              <a:latin typeface="Cambria Math" panose="02040503050406030204" pitchFamily="18" charset="0"/>
                            </a:rPr>
                            <m:t>𝐸</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𝐴𝑝𝑟𝑜𝑏𝑜</m:t>
                          </m:r>
                          <m:r>
                            <a:rPr lang="en-US" i="1">
                              <a:latin typeface="Cambria Math" panose="02040503050406030204" pitchFamily="18" charset="0"/>
                            </a:rPr>
                            <m:t>|</m:t>
                          </m:r>
                          <m:r>
                            <a:rPr lang="en-US" b="0" i="1" smtClean="0">
                              <a:latin typeface="Cambria Math" panose="02040503050406030204" pitchFamily="18" charset="0"/>
                            </a:rPr>
                            <m:t>𝐵𝑎𝑗𝑜</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𝐸</m:t>
                              </m:r>
                            </m:e>
                            <m:e>
                              <m:r>
                                <a:rPr lang="en-US" b="0" i="1" smtClean="0">
                                  <a:latin typeface="Cambria Math" panose="02040503050406030204" pitchFamily="18" charset="0"/>
                                </a:rPr>
                                <m:t>𝐻</m:t>
                              </m:r>
                            </m:e>
                          </m:d>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𝐻</m:t>
                          </m:r>
                          <m:r>
                            <a:rPr lang="en-US" b="0" i="1" smtClean="0">
                              <a:latin typeface="Cambria Math" panose="02040503050406030204" pitchFamily="18" charset="0"/>
                            </a:rPr>
                            <m:t>)</m:t>
                          </m:r>
                        </m:num>
                        <m:den>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𝐸</m:t>
                          </m:r>
                          <m:r>
                            <a:rPr lang="en-US" b="0" i="1" smtClean="0">
                              <a:latin typeface="Cambria Math" panose="02040503050406030204" pitchFamily="18" charset="0"/>
                            </a:rPr>
                            <m:t>)</m:t>
                          </m:r>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m:t>
                              </m:r>
                              <m:r>
                                <a:rPr lang="en-US" i="1">
                                  <a:latin typeface="Cambria Math" panose="02040503050406030204" pitchFamily="18" charset="0"/>
                                </a:rPr>
                                <m:t>𝐴𝑝𝑟𝑜𝑏𝑜</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𝐴𝑝𝑟𝑜𝑏𝑜</m:t>
                              </m:r>
                            </m:e>
                          </m:d>
                        </m:num>
                        <m:den>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 </m:t>
                              </m:r>
                              <m:r>
                                <a:rPr lang="en-US" i="1">
                                  <a:latin typeface="Cambria Math" panose="02040503050406030204" pitchFamily="18" charset="0"/>
                                </a:rPr>
                                <m:t>𝑡𝑖𝑒𝑚𝑝𝑜</m:t>
                              </m:r>
                              <m:r>
                                <a:rPr lang="en-US" i="1">
                                  <a:latin typeface="Cambria Math" panose="02040503050406030204" pitchFamily="18" charset="0"/>
                                </a:rPr>
                                <m:t> </m:t>
                              </m:r>
                              <m:r>
                                <a:rPr lang="en-US" i="1">
                                  <a:latin typeface="Cambria Math" panose="02040503050406030204" pitchFamily="18" charset="0"/>
                                </a:rPr>
                                <m:t>𝑑𝑒</m:t>
                              </m:r>
                              <m:r>
                                <a:rPr lang="en-US" i="1">
                                  <a:latin typeface="Cambria Math" panose="02040503050406030204" pitchFamily="18" charset="0"/>
                                </a:rPr>
                                <m:t> </m:t>
                              </m:r>
                              <m:r>
                                <a:rPr lang="en-US" i="1">
                                  <a:latin typeface="Cambria Math" panose="02040503050406030204" pitchFamily="18" charset="0"/>
                                </a:rPr>
                                <m:t>𝑒𝑠𝑡𝑢𝑑𝑖𝑜</m:t>
                              </m:r>
                            </m:e>
                          </m:d>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0.17 ∗0.6</m:t>
                          </m:r>
                        </m:num>
                        <m:den>
                          <m:r>
                            <a:rPr lang="en-US" b="0" i="1" smtClean="0">
                              <a:latin typeface="Cambria Math" panose="02040503050406030204" pitchFamily="18" charset="0"/>
                            </a:rPr>
                            <m:t>0.3</m:t>
                          </m:r>
                        </m:den>
                      </m:f>
                      <m:r>
                        <a:rPr lang="en-US" b="0" i="1" smtClean="0">
                          <a:latin typeface="Cambria Math" panose="02040503050406030204" pitchFamily="18" charset="0"/>
                        </a:rPr>
                        <m:t>=0.34</m:t>
                      </m:r>
                    </m:oMath>
                  </m:oMathPara>
                </a14:m>
                <a:endParaRPr lang="es-ES_tradnl" dirty="0"/>
              </a:p>
            </p:txBody>
          </p:sp>
        </mc:Choice>
        <mc:Fallback xmlns="">
          <p:sp>
            <p:nvSpPr>
              <p:cNvPr id="15" name="TextBox 14">
                <a:extLst>
                  <a:ext uri="{FF2B5EF4-FFF2-40B4-BE49-F238E27FC236}">
                    <a16:creationId xmlns:a16="http://schemas.microsoft.com/office/drawing/2014/main" id="{43819E55-E4E5-8797-147D-251D44BA450A}"/>
                  </a:ext>
                </a:extLst>
              </p:cNvPr>
              <p:cNvSpPr txBox="1">
                <a:spLocks noRot="1" noChangeAspect="1" noMove="1" noResize="1" noEditPoints="1" noAdjustHandles="1" noChangeArrowheads="1" noChangeShapeType="1" noTextEdit="1"/>
              </p:cNvSpPr>
              <p:nvPr/>
            </p:nvSpPr>
            <p:spPr>
              <a:xfrm>
                <a:off x="1281018" y="4502303"/>
                <a:ext cx="9618274" cy="679032"/>
              </a:xfrm>
              <a:prstGeom prst="rect">
                <a:avLst/>
              </a:prstGeom>
              <a:blipFill>
                <a:blip r:embed="rId7"/>
                <a:stretch>
                  <a:fillRect b="-909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4F73D2E1-5FC8-0366-7985-4A6A53BD65A6}"/>
                  </a:ext>
                </a:extLst>
              </p:cNvPr>
              <p:cNvSpPr txBox="1"/>
              <p:nvPr/>
            </p:nvSpPr>
            <p:spPr>
              <a:xfrm>
                <a:off x="6608524" y="2361840"/>
                <a:ext cx="3768083" cy="369332"/>
              </a:xfrm>
              <a:prstGeom prst="rect">
                <a:avLst/>
              </a:prstGeom>
              <a:noFill/>
            </p:spPr>
            <p:txBody>
              <a:bodyPr wrap="none" rtlCol="0">
                <a:spAutoFit/>
              </a:bodyPr>
              <a:lstStyle/>
              <a:p>
                <a14:m>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m:t>
                        </m:r>
                        <m:r>
                          <a:rPr lang="en-US" b="0" i="1" smtClean="0">
                            <a:latin typeface="Cambria Math" panose="02040503050406030204" pitchFamily="18" charset="0"/>
                          </a:rPr>
                          <m:t>𝐻</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𝐷𝑒𝑠𝑎𝑝𝑟𝑜𝑏𝑜</m:t>
                        </m:r>
                      </m:e>
                    </m:d>
                  </m:oMath>
                </a14:m>
                <a:r>
                  <a:rPr lang="es-ES_tradnl" dirty="0"/>
                  <a:t> = 2/5 = 0.4</a:t>
                </a:r>
              </a:p>
            </p:txBody>
          </p:sp>
        </mc:Choice>
        <mc:Fallback xmlns="">
          <p:sp>
            <p:nvSpPr>
              <p:cNvPr id="18" name="TextBox 17">
                <a:extLst>
                  <a:ext uri="{FF2B5EF4-FFF2-40B4-BE49-F238E27FC236}">
                    <a16:creationId xmlns:a16="http://schemas.microsoft.com/office/drawing/2014/main" id="{4F73D2E1-5FC8-0366-7985-4A6A53BD65A6}"/>
                  </a:ext>
                </a:extLst>
              </p:cNvPr>
              <p:cNvSpPr txBox="1">
                <a:spLocks noRot="1" noChangeAspect="1" noMove="1" noResize="1" noEditPoints="1" noAdjustHandles="1" noChangeArrowheads="1" noChangeShapeType="1" noTextEdit="1"/>
              </p:cNvSpPr>
              <p:nvPr/>
            </p:nvSpPr>
            <p:spPr>
              <a:xfrm>
                <a:off x="6608524" y="2361840"/>
                <a:ext cx="3768083" cy="369332"/>
              </a:xfrm>
              <a:prstGeom prst="rect">
                <a:avLst/>
              </a:prstGeom>
              <a:blipFill>
                <a:blip r:embed="rId8"/>
                <a:stretch>
                  <a:fillRect t="-6452" r="-673" b="-19355"/>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E6DBB343-4377-14EE-AC7A-D8C01ECC53B9}"/>
                  </a:ext>
                </a:extLst>
              </p:cNvPr>
              <p:cNvSpPr txBox="1"/>
              <p:nvPr/>
            </p:nvSpPr>
            <p:spPr>
              <a:xfrm>
                <a:off x="629964" y="5287759"/>
                <a:ext cx="11022505" cy="6790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m:t>
                          </m:r>
                          <m:r>
                            <a:rPr lang="en-US" b="0" i="1" smtClean="0">
                              <a:latin typeface="Cambria Math" panose="02040503050406030204" pitchFamily="18" charset="0"/>
                            </a:rPr>
                            <m:t>𝐻</m:t>
                          </m:r>
                          <m:r>
                            <a:rPr lang="en-US" b="0" i="1" smtClean="0">
                              <a:latin typeface="Cambria Math" panose="02040503050406030204" pitchFamily="18" charset="0"/>
                            </a:rPr>
                            <m:t>|</m:t>
                          </m:r>
                          <m:r>
                            <a:rPr lang="en-US" b="0" i="1" smtClean="0">
                              <a:latin typeface="Cambria Math" panose="02040503050406030204" pitchFamily="18" charset="0"/>
                            </a:rPr>
                            <m:t>𝐸</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𝐷𝑒𝑠𝑎𝑝𝑟𝑜𝑏𝑜</m:t>
                          </m:r>
                          <m:r>
                            <a:rPr lang="en-US" i="1">
                              <a:latin typeface="Cambria Math" panose="02040503050406030204" pitchFamily="18" charset="0"/>
                            </a:rPr>
                            <m:t>|</m:t>
                          </m:r>
                          <m:r>
                            <a:rPr lang="en-US" b="0" i="1" smtClean="0">
                              <a:latin typeface="Cambria Math" panose="02040503050406030204" pitchFamily="18" charset="0"/>
                            </a:rPr>
                            <m:t>𝐵𝑎𝑗𝑜</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𝐸</m:t>
                              </m:r>
                            </m:e>
                            <m:e>
                              <m:r>
                                <a:rPr lang="en-US" b="0" i="1" smtClean="0">
                                  <a:latin typeface="Cambria Math" panose="02040503050406030204" pitchFamily="18" charset="0"/>
                                </a:rPr>
                                <m:t>!</m:t>
                              </m:r>
                              <m:r>
                                <a:rPr lang="en-US" b="0" i="1" smtClean="0">
                                  <a:latin typeface="Cambria Math" panose="02040503050406030204" pitchFamily="18" charset="0"/>
                                </a:rPr>
                                <m:t>𝐻</m:t>
                              </m:r>
                            </m:e>
                          </m:d>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𝐻</m:t>
                          </m:r>
                          <m:r>
                            <a:rPr lang="en-US" b="0" i="1" smtClean="0">
                              <a:latin typeface="Cambria Math" panose="02040503050406030204" pitchFamily="18" charset="0"/>
                            </a:rPr>
                            <m:t>)</m:t>
                          </m:r>
                        </m:num>
                        <m:den>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𝐸</m:t>
                          </m:r>
                          <m:r>
                            <a:rPr lang="en-US" b="0" i="1" smtClean="0">
                              <a:latin typeface="Cambria Math" panose="02040503050406030204" pitchFamily="18" charset="0"/>
                            </a:rPr>
                            <m:t>)</m:t>
                          </m:r>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m:t>
                              </m:r>
                              <m:r>
                                <a:rPr lang="en-US" i="1">
                                  <a:latin typeface="Cambria Math" panose="02040503050406030204" pitchFamily="18" charset="0"/>
                                </a:rPr>
                                <m:t>𝐷𝑒𝑠𝑎𝑝𝑟𝑜𝑏𝑜</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𝐷𝑒𝑠𝑎𝑝𝑟𝑜𝑏𝑜</m:t>
                              </m:r>
                            </m:e>
                          </m:d>
                        </m:num>
                        <m:den>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 </m:t>
                              </m:r>
                              <m:r>
                                <a:rPr lang="en-US" i="1">
                                  <a:latin typeface="Cambria Math" panose="02040503050406030204" pitchFamily="18" charset="0"/>
                                </a:rPr>
                                <m:t>𝑡𝑖𝑒𝑚𝑝𝑜</m:t>
                              </m:r>
                              <m:r>
                                <a:rPr lang="en-US" i="1">
                                  <a:latin typeface="Cambria Math" panose="02040503050406030204" pitchFamily="18" charset="0"/>
                                </a:rPr>
                                <m:t> </m:t>
                              </m:r>
                              <m:r>
                                <a:rPr lang="en-US" i="1">
                                  <a:latin typeface="Cambria Math" panose="02040503050406030204" pitchFamily="18" charset="0"/>
                                </a:rPr>
                                <m:t>𝑑𝑒</m:t>
                              </m:r>
                              <m:r>
                                <a:rPr lang="en-US" i="1">
                                  <a:latin typeface="Cambria Math" panose="02040503050406030204" pitchFamily="18" charset="0"/>
                                </a:rPr>
                                <m:t> </m:t>
                              </m:r>
                              <m:r>
                                <a:rPr lang="en-US" i="1">
                                  <a:latin typeface="Cambria Math" panose="02040503050406030204" pitchFamily="18" charset="0"/>
                                </a:rPr>
                                <m:t>𝑒𝑠𝑡𝑢𝑑𝑖𝑜</m:t>
                              </m:r>
                            </m:e>
                          </m:d>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0.5 ∗0.4</m:t>
                          </m:r>
                        </m:num>
                        <m:den>
                          <m:r>
                            <a:rPr lang="en-US" b="0" i="1" smtClean="0">
                              <a:latin typeface="Cambria Math" panose="02040503050406030204" pitchFamily="18" charset="0"/>
                            </a:rPr>
                            <m:t>0.3</m:t>
                          </m:r>
                        </m:den>
                      </m:f>
                      <m:r>
                        <a:rPr lang="en-US" b="0" i="1" smtClean="0">
                          <a:latin typeface="Cambria Math" panose="02040503050406030204" pitchFamily="18" charset="0"/>
                        </a:rPr>
                        <m:t>=0.67</m:t>
                      </m:r>
                    </m:oMath>
                  </m:oMathPara>
                </a14:m>
                <a:endParaRPr lang="es-ES_tradnl" dirty="0"/>
              </a:p>
            </p:txBody>
          </p:sp>
        </mc:Choice>
        <mc:Fallback xmlns="">
          <p:sp>
            <p:nvSpPr>
              <p:cNvPr id="19" name="TextBox 18">
                <a:extLst>
                  <a:ext uri="{FF2B5EF4-FFF2-40B4-BE49-F238E27FC236}">
                    <a16:creationId xmlns:a16="http://schemas.microsoft.com/office/drawing/2014/main" id="{E6DBB343-4377-14EE-AC7A-D8C01ECC53B9}"/>
                  </a:ext>
                </a:extLst>
              </p:cNvPr>
              <p:cNvSpPr txBox="1">
                <a:spLocks noRot="1" noChangeAspect="1" noMove="1" noResize="1" noEditPoints="1" noAdjustHandles="1" noChangeArrowheads="1" noChangeShapeType="1" noTextEdit="1"/>
              </p:cNvSpPr>
              <p:nvPr/>
            </p:nvSpPr>
            <p:spPr>
              <a:xfrm>
                <a:off x="629964" y="5287759"/>
                <a:ext cx="11022505" cy="679032"/>
              </a:xfrm>
              <a:prstGeom prst="rect">
                <a:avLst/>
              </a:prstGeom>
              <a:blipFill>
                <a:blip r:embed="rId9"/>
                <a:stretch>
                  <a:fillRect b="-11111"/>
                </a:stretch>
              </a:blipFill>
            </p:spPr>
            <p:txBody>
              <a:bodyPr/>
              <a:lstStyle/>
              <a:p>
                <a:r>
                  <a:rPr lang="es-ES_tradnl">
                    <a:noFill/>
                  </a:rPr>
                  <a:t> </a:t>
                </a:r>
              </a:p>
            </p:txBody>
          </p:sp>
        </mc:Fallback>
      </mc:AlternateContent>
    </p:spTree>
    <p:extLst>
      <p:ext uri="{BB962C8B-B14F-4D97-AF65-F5344CB8AC3E}">
        <p14:creationId xmlns:p14="http://schemas.microsoft.com/office/powerpoint/2010/main" val="79245390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81</a:t>
            </a:fld>
            <a:endParaRPr lang="en-US"/>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1600" dirty="0"/>
              <a:t>Ahora construyamos la tabla de probabilidad:</a:t>
            </a:r>
          </a:p>
        </p:txBody>
      </p:sp>
      <p:graphicFrame>
        <p:nvGraphicFramePr>
          <p:cNvPr id="7" name="Table 6">
            <a:extLst>
              <a:ext uri="{FF2B5EF4-FFF2-40B4-BE49-F238E27FC236}">
                <a16:creationId xmlns:a16="http://schemas.microsoft.com/office/drawing/2014/main" id="{2CAD9EAB-0396-5409-C200-0A3CB5D5E9D8}"/>
              </a:ext>
            </a:extLst>
          </p:cNvPr>
          <p:cNvGraphicFramePr>
            <a:graphicFrameLocks noGrp="1"/>
          </p:cNvGraphicFramePr>
          <p:nvPr/>
        </p:nvGraphicFramePr>
        <p:xfrm>
          <a:off x="800100" y="2174646"/>
          <a:ext cx="5184590" cy="1828800"/>
        </p:xfrm>
        <a:graphic>
          <a:graphicData uri="http://schemas.openxmlformats.org/drawingml/2006/table">
            <a:tbl>
              <a:tblPr firstRow="1" bandRow="1">
                <a:tableStyleId>{69CF1AB2-1976-4502-BF36-3FF5EA218861}</a:tableStyleId>
              </a:tblPr>
              <a:tblGrid>
                <a:gridCol w="1036918">
                  <a:extLst>
                    <a:ext uri="{9D8B030D-6E8A-4147-A177-3AD203B41FA5}">
                      <a16:colId xmlns:a16="http://schemas.microsoft.com/office/drawing/2014/main" val="3834093890"/>
                    </a:ext>
                  </a:extLst>
                </a:gridCol>
                <a:gridCol w="1036918">
                  <a:extLst>
                    <a:ext uri="{9D8B030D-6E8A-4147-A177-3AD203B41FA5}">
                      <a16:colId xmlns:a16="http://schemas.microsoft.com/office/drawing/2014/main" val="1576245209"/>
                    </a:ext>
                  </a:extLst>
                </a:gridCol>
                <a:gridCol w="1036918">
                  <a:extLst>
                    <a:ext uri="{9D8B030D-6E8A-4147-A177-3AD203B41FA5}">
                      <a16:colId xmlns:a16="http://schemas.microsoft.com/office/drawing/2014/main" val="4185649975"/>
                    </a:ext>
                  </a:extLst>
                </a:gridCol>
                <a:gridCol w="1036918">
                  <a:extLst>
                    <a:ext uri="{9D8B030D-6E8A-4147-A177-3AD203B41FA5}">
                      <a16:colId xmlns:a16="http://schemas.microsoft.com/office/drawing/2014/main" val="1602041793"/>
                    </a:ext>
                  </a:extLst>
                </a:gridCol>
                <a:gridCol w="1036918">
                  <a:extLst>
                    <a:ext uri="{9D8B030D-6E8A-4147-A177-3AD203B41FA5}">
                      <a16:colId xmlns:a16="http://schemas.microsoft.com/office/drawing/2014/main" val="4070036071"/>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tc>
                  <a:txBody>
                    <a:bodyPr/>
                    <a:lstStyle/>
                    <a:p>
                      <a:pPr algn="ctr"/>
                      <a:endParaRPr lang="es-ES_tradnl" sz="1400" b="0" dirty="0"/>
                    </a:p>
                  </a:txBody>
                  <a:tcPr>
                    <a:solidFill>
                      <a:schemeClr val="bg2"/>
                    </a:solidFill>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tc>
                  <a:txBody>
                    <a:bodyPr/>
                    <a:lstStyle/>
                    <a:p>
                      <a:endParaRPr lang="es-ES_tradnl" sz="1400" dirty="0"/>
                    </a:p>
                  </a:txBody>
                  <a:tcPr>
                    <a:solidFill>
                      <a:schemeClr val="bg2"/>
                    </a:solidFill>
                  </a:tcPr>
                </a:tc>
                <a:extLst>
                  <a:ext uri="{0D108BD9-81ED-4DB2-BD59-A6C34878D82A}">
                    <a16:rowId xmlns:a16="http://schemas.microsoft.com/office/drawing/2014/main" val="2447048197"/>
                  </a:ext>
                </a:extLst>
              </a:tr>
              <a:tr h="279834">
                <a:tc rowSpan="3">
                  <a:txBody>
                    <a:bodyPr/>
                    <a:lstStyle/>
                    <a:p>
                      <a:r>
                        <a:rPr lang="es-ES_tradnl" sz="1400" dirty="0"/>
                        <a:t>Tiempo de estudio</a:t>
                      </a:r>
                    </a:p>
                  </a:txBody>
                  <a:tcPr/>
                </a:tc>
                <a:tc>
                  <a:txBody>
                    <a:bodyPr/>
                    <a:lstStyle/>
                    <a:p>
                      <a:r>
                        <a:rPr lang="es-ES_tradnl" sz="1400" dirty="0"/>
                        <a:t>Bajo</a:t>
                      </a:r>
                    </a:p>
                  </a:txBody>
                  <a:tcPr/>
                </a:tc>
                <a:tc>
                  <a:txBody>
                    <a:bodyPr/>
                    <a:lstStyle/>
                    <a:p>
                      <a:r>
                        <a:rPr lang="es-ES_tradnl" sz="1400" dirty="0"/>
                        <a:t>1/6</a:t>
                      </a:r>
                    </a:p>
                  </a:txBody>
                  <a:tcPr/>
                </a:tc>
                <a:tc>
                  <a:txBody>
                    <a:bodyPr/>
                    <a:lstStyle/>
                    <a:p>
                      <a:r>
                        <a:rPr lang="es-ES_tradnl" sz="1400" dirty="0"/>
                        <a:t>1/2</a:t>
                      </a:r>
                    </a:p>
                  </a:txBody>
                  <a:tcPr/>
                </a:tc>
                <a:tc>
                  <a:txBody>
                    <a:bodyPr/>
                    <a:lstStyle/>
                    <a:p>
                      <a:r>
                        <a:rPr lang="es-ES_tradnl" sz="1400" dirty="0"/>
                        <a:t>3/10</a:t>
                      </a:r>
                    </a:p>
                  </a:txBody>
                  <a:tcPr>
                    <a:solidFill>
                      <a:schemeClr val="bg2"/>
                    </a:solidFill>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Moderado</a:t>
                      </a:r>
                    </a:p>
                  </a:txBody>
                  <a:tcPr/>
                </a:tc>
                <a:tc>
                  <a:txBody>
                    <a:bodyPr/>
                    <a:lstStyle/>
                    <a:p>
                      <a:r>
                        <a:rPr lang="es-ES_tradnl" sz="1400" dirty="0"/>
                        <a:t>1/2</a:t>
                      </a:r>
                    </a:p>
                  </a:txBody>
                  <a:tcPr/>
                </a:tc>
                <a:tc>
                  <a:txBody>
                    <a:bodyPr/>
                    <a:lstStyle/>
                    <a:p>
                      <a:r>
                        <a:rPr lang="es-ES_tradnl" sz="1400" dirty="0"/>
                        <a:t>1/4</a:t>
                      </a:r>
                    </a:p>
                  </a:txBody>
                  <a:tcPr/>
                </a:tc>
                <a:tc>
                  <a:txBody>
                    <a:bodyPr/>
                    <a:lstStyle/>
                    <a:p>
                      <a:r>
                        <a:rPr lang="es-ES_tradnl" sz="1400" dirty="0"/>
                        <a:t>2/5</a:t>
                      </a:r>
                    </a:p>
                  </a:txBody>
                  <a:tcPr>
                    <a:solidFill>
                      <a:schemeClr val="bg2"/>
                    </a:solidFill>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1/3</a:t>
                      </a:r>
                    </a:p>
                  </a:txBody>
                  <a:tcPr/>
                </a:tc>
                <a:tc>
                  <a:txBody>
                    <a:bodyPr/>
                    <a:lstStyle/>
                    <a:p>
                      <a:r>
                        <a:rPr lang="es-ES_tradnl" sz="1400" dirty="0"/>
                        <a:t>1/4</a:t>
                      </a:r>
                    </a:p>
                  </a:txBody>
                  <a:tcPr/>
                </a:tc>
                <a:tc>
                  <a:txBody>
                    <a:bodyPr/>
                    <a:lstStyle/>
                    <a:p>
                      <a:r>
                        <a:rPr lang="es-ES_tradnl" sz="1400" dirty="0"/>
                        <a:t>3/10</a:t>
                      </a:r>
                    </a:p>
                  </a:txBody>
                  <a:tcPr>
                    <a:solidFill>
                      <a:schemeClr val="bg2"/>
                    </a:solidFill>
                  </a:tcPr>
                </a:tc>
                <a:extLst>
                  <a:ext uri="{0D108BD9-81ED-4DB2-BD59-A6C34878D82A}">
                    <a16:rowId xmlns:a16="http://schemas.microsoft.com/office/drawing/2014/main" val="263595187"/>
                  </a:ext>
                </a:extLst>
              </a:tr>
              <a:tr h="0">
                <a:tc>
                  <a:txBody>
                    <a:bodyPr/>
                    <a:lstStyle/>
                    <a:p>
                      <a:endParaRPr lang="es-ES_tradnl" sz="1400" dirty="0"/>
                    </a:p>
                  </a:txBody>
                  <a:tcPr>
                    <a:solidFill>
                      <a:schemeClr val="bg2"/>
                    </a:solidFill>
                  </a:tcPr>
                </a:tc>
                <a:tc>
                  <a:txBody>
                    <a:bodyPr/>
                    <a:lstStyle/>
                    <a:p>
                      <a:endParaRPr lang="es-ES_tradnl" sz="1400" dirty="0"/>
                    </a:p>
                  </a:txBody>
                  <a:tcPr>
                    <a:solidFill>
                      <a:schemeClr val="bg2"/>
                    </a:solidFill>
                  </a:tcPr>
                </a:tc>
                <a:tc>
                  <a:txBody>
                    <a:bodyPr/>
                    <a:lstStyle/>
                    <a:p>
                      <a:r>
                        <a:rPr lang="es-ES_tradnl" sz="1400" dirty="0"/>
                        <a:t>3/5</a:t>
                      </a:r>
                    </a:p>
                  </a:txBody>
                  <a:tcPr>
                    <a:solidFill>
                      <a:schemeClr val="bg2"/>
                    </a:solidFill>
                  </a:tcPr>
                </a:tc>
                <a:tc>
                  <a:txBody>
                    <a:bodyPr/>
                    <a:lstStyle/>
                    <a:p>
                      <a:r>
                        <a:rPr lang="es-ES_tradnl" sz="1400" dirty="0"/>
                        <a:t>2/5</a:t>
                      </a:r>
                    </a:p>
                  </a:txBody>
                  <a:tcPr>
                    <a:solidFill>
                      <a:schemeClr val="bg2"/>
                    </a:solidFill>
                  </a:tcPr>
                </a:tc>
                <a:tc>
                  <a:txBody>
                    <a:bodyPr/>
                    <a:lstStyle/>
                    <a:p>
                      <a:r>
                        <a:rPr lang="es-ES_tradnl" sz="1400" dirty="0"/>
                        <a:t>10</a:t>
                      </a:r>
                    </a:p>
                  </a:txBody>
                  <a:tcPr>
                    <a:solidFill>
                      <a:schemeClr val="bg2"/>
                    </a:solidFill>
                  </a:tcPr>
                </a:tc>
                <a:extLst>
                  <a:ext uri="{0D108BD9-81ED-4DB2-BD59-A6C34878D82A}">
                    <a16:rowId xmlns:a16="http://schemas.microsoft.com/office/drawing/2014/main" val="491576964"/>
                  </a:ext>
                </a:extLst>
              </a:tr>
            </a:tbl>
          </a:graphicData>
        </a:graphic>
      </p:graphicFrame>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EEC64C01-A2CF-0310-C3A9-066869A39B3B}"/>
                  </a:ext>
                </a:extLst>
              </p:cNvPr>
              <p:cNvSpPr txBox="1"/>
              <p:nvPr/>
            </p:nvSpPr>
            <p:spPr>
              <a:xfrm>
                <a:off x="6597205" y="1996398"/>
                <a:ext cx="3401893" cy="369332"/>
              </a:xfrm>
              <a:prstGeom prst="rect">
                <a:avLst/>
              </a:prstGeom>
              <a:noFill/>
            </p:spPr>
            <p:txBody>
              <a:bodyPr wrap="none" rtlCol="0">
                <a:spAutoFit/>
              </a:bodyPr>
              <a:lstStyle/>
              <a:p>
                <a14:m>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𝐻</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𝐴𝑝𝑟𝑜𝑏𝑜</m:t>
                        </m:r>
                      </m:e>
                    </m:d>
                  </m:oMath>
                </a14:m>
                <a:r>
                  <a:rPr lang="es-ES_tradnl" dirty="0"/>
                  <a:t> = 3/5 = 0.6</a:t>
                </a:r>
              </a:p>
            </p:txBody>
          </p:sp>
        </mc:Choice>
        <mc:Fallback xmlns="">
          <p:sp>
            <p:nvSpPr>
              <p:cNvPr id="4" name="TextBox 3">
                <a:extLst>
                  <a:ext uri="{FF2B5EF4-FFF2-40B4-BE49-F238E27FC236}">
                    <a16:creationId xmlns:a16="http://schemas.microsoft.com/office/drawing/2014/main" id="{EEC64C01-A2CF-0310-C3A9-066869A39B3B}"/>
                  </a:ext>
                </a:extLst>
              </p:cNvPr>
              <p:cNvSpPr txBox="1">
                <a:spLocks noRot="1" noChangeAspect="1" noMove="1" noResize="1" noEditPoints="1" noAdjustHandles="1" noChangeArrowheads="1" noChangeShapeType="1" noTextEdit="1"/>
              </p:cNvSpPr>
              <p:nvPr/>
            </p:nvSpPr>
            <p:spPr>
              <a:xfrm>
                <a:off x="6597205" y="1996398"/>
                <a:ext cx="3401893" cy="369332"/>
              </a:xfrm>
              <a:prstGeom prst="rect">
                <a:avLst/>
              </a:prstGeom>
              <a:blipFill>
                <a:blip r:embed="rId3"/>
                <a:stretch>
                  <a:fillRect t="-3226" b="-19355"/>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2B1382C2-5B0B-C157-FC63-1557B5E89C89}"/>
                  </a:ext>
                </a:extLst>
              </p:cNvPr>
              <p:cNvSpPr txBox="1"/>
              <p:nvPr/>
            </p:nvSpPr>
            <p:spPr>
              <a:xfrm>
                <a:off x="6608524" y="2727281"/>
                <a:ext cx="5043945" cy="369332"/>
              </a:xfrm>
              <a:prstGeom prst="rect">
                <a:avLst/>
              </a:prstGeom>
              <a:noFill/>
            </p:spPr>
            <p:txBody>
              <a:bodyPr wrap="none" rtlCol="0">
                <a:spAutoFit/>
              </a:bodyPr>
              <a:lstStyle/>
              <a:p>
                <a14:m>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𝐵𝑎𝑗𝑜</m:t>
                        </m:r>
                        <m:r>
                          <a:rPr lang="en-US" b="0" i="1" smtClean="0">
                            <a:latin typeface="Cambria Math" panose="02040503050406030204" pitchFamily="18" charset="0"/>
                          </a:rPr>
                          <m:t> </m:t>
                        </m:r>
                        <m:r>
                          <a:rPr lang="en-US" b="0" i="1" smtClean="0">
                            <a:latin typeface="Cambria Math" panose="02040503050406030204" pitchFamily="18" charset="0"/>
                          </a:rPr>
                          <m:t>𝑡𝑖𝑒𝑚𝑝𝑜</m:t>
                        </m:r>
                        <m:r>
                          <a:rPr lang="en-US" b="0" i="1" smtClean="0">
                            <a:latin typeface="Cambria Math" panose="02040503050406030204" pitchFamily="18" charset="0"/>
                          </a:rPr>
                          <m:t> </m:t>
                        </m:r>
                        <m:r>
                          <a:rPr lang="en-US" b="0" i="1" smtClean="0">
                            <a:latin typeface="Cambria Math" panose="02040503050406030204" pitchFamily="18" charset="0"/>
                          </a:rPr>
                          <m:t>𝑑𝑒</m:t>
                        </m:r>
                        <m:r>
                          <a:rPr lang="en-US" b="0" i="1" smtClean="0">
                            <a:latin typeface="Cambria Math" panose="02040503050406030204" pitchFamily="18" charset="0"/>
                          </a:rPr>
                          <m:t> </m:t>
                        </m:r>
                        <m:r>
                          <a:rPr lang="en-US" b="0" i="1" smtClean="0">
                            <a:latin typeface="Cambria Math" panose="02040503050406030204" pitchFamily="18" charset="0"/>
                          </a:rPr>
                          <m:t>𝑒𝑠𝑡𝑢𝑑𝑖𝑜</m:t>
                        </m:r>
                      </m:e>
                    </m:d>
                  </m:oMath>
                </a14:m>
                <a:r>
                  <a:rPr lang="es-ES_tradnl" dirty="0"/>
                  <a:t> = 3/10 = 0.3</a:t>
                </a:r>
              </a:p>
            </p:txBody>
          </p:sp>
        </mc:Choice>
        <mc:Fallback xmlns="">
          <p:sp>
            <p:nvSpPr>
              <p:cNvPr id="10" name="TextBox 9">
                <a:extLst>
                  <a:ext uri="{FF2B5EF4-FFF2-40B4-BE49-F238E27FC236}">
                    <a16:creationId xmlns:a16="http://schemas.microsoft.com/office/drawing/2014/main" id="{2B1382C2-5B0B-C157-FC63-1557B5E89C89}"/>
                  </a:ext>
                </a:extLst>
              </p:cNvPr>
              <p:cNvSpPr txBox="1">
                <a:spLocks noRot="1" noChangeAspect="1" noMove="1" noResize="1" noEditPoints="1" noAdjustHandles="1" noChangeArrowheads="1" noChangeShapeType="1" noTextEdit="1"/>
              </p:cNvSpPr>
              <p:nvPr/>
            </p:nvSpPr>
            <p:spPr>
              <a:xfrm>
                <a:off x="6608524" y="2727281"/>
                <a:ext cx="5043945" cy="369332"/>
              </a:xfrm>
              <a:prstGeom prst="rect">
                <a:avLst/>
              </a:prstGeom>
              <a:blipFill>
                <a:blip r:embed="rId4"/>
                <a:stretch>
                  <a:fillRect t="-6667" b="-2333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885F313E-31A8-773D-984F-F4880AFDA185}"/>
                  </a:ext>
                </a:extLst>
              </p:cNvPr>
              <p:cNvSpPr txBox="1"/>
              <p:nvPr/>
            </p:nvSpPr>
            <p:spPr>
              <a:xfrm>
                <a:off x="6608524" y="3173221"/>
                <a:ext cx="4210192" cy="369332"/>
              </a:xfrm>
              <a:prstGeom prst="rect">
                <a:avLst/>
              </a:prstGeom>
              <a:noFill/>
            </p:spPr>
            <p:txBody>
              <a:bodyPr wrap="none" rtlCol="0">
                <a:spAutoFit/>
              </a:bodyPr>
              <a:lstStyle/>
              <a:p>
                <a14:m>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r>
                          <a:rPr lang="en-US" b="0" i="1" smtClean="0">
                            <a:latin typeface="Cambria Math" panose="02040503050406030204" pitchFamily="18" charset="0"/>
                          </a:rPr>
                          <m:t>|</m:t>
                        </m:r>
                        <m:r>
                          <a:rPr lang="en-US" b="0" i="1" smtClean="0">
                            <a:latin typeface="Cambria Math" panose="02040503050406030204" pitchFamily="18" charset="0"/>
                          </a:rPr>
                          <m:t>𝐻</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m:t>
                        </m:r>
                        <m:r>
                          <a:rPr lang="en-US" b="0" i="1" smtClean="0">
                            <a:latin typeface="Cambria Math" panose="02040503050406030204" pitchFamily="18" charset="0"/>
                          </a:rPr>
                          <m:t>𝐴𝑝𝑟𝑜𝑏𝑜</m:t>
                        </m:r>
                      </m:e>
                    </m:d>
                  </m:oMath>
                </a14:m>
                <a:r>
                  <a:rPr lang="es-ES_tradnl" dirty="0"/>
                  <a:t> = 1/6 = 0.17</a:t>
                </a:r>
              </a:p>
            </p:txBody>
          </p:sp>
        </mc:Choice>
        <mc:Fallback xmlns="">
          <p:sp>
            <p:nvSpPr>
              <p:cNvPr id="11" name="TextBox 10">
                <a:extLst>
                  <a:ext uri="{FF2B5EF4-FFF2-40B4-BE49-F238E27FC236}">
                    <a16:creationId xmlns:a16="http://schemas.microsoft.com/office/drawing/2014/main" id="{885F313E-31A8-773D-984F-F4880AFDA185}"/>
                  </a:ext>
                </a:extLst>
              </p:cNvPr>
              <p:cNvSpPr txBox="1">
                <a:spLocks noRot="1" noChangeAspect="1" noMove="1" noResize="1" noEditPoints="1" noAdjustHandles="1" noChangeArrowheads="1" noChangeShapeType="1" noTextEdit="1"/>
              </p:cNvSpPr>
              <p:nvPr/>
            </p:nvSpPr>
            <p:spPr>
              <a:xfrm>
                <a:off x="6608524" y="3173221"/>
                <a:ext cx="4210192" cy="369332"/>
              </a:xfrm>
              <a:prstGeom prst="rect">
                <a:avLst/>
              </a:prstGeom>
              <a:blipFill>
                <a:blip r:embed="rId5"/>
                <a:stretch>
                  <a:fillRect t="-10345" b="-24138"/>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FA5DAD6F-8342-6D78-9DA9-3A397BB33ADF}"/>
                  </a:ext>
                </a:extLst>
              </p:cNvPr>
              <p:cNvSpPr txBox="1"/>
              <p:nvPr/>
            </p:nvSpPr>
            <p:spPr>
              <a:xfrm>
                <a:off x="6608524" y="3619161"/>
                <a:ext cx="4561249" cy="369332"/>
              </a:xfrm>
              <a:prstGeom prst="rect">
                <a:avLst/>
              </a:prstGeom>
              <a:noFill/>
            </p:spPr>
            <p:txBody>
              <a:bodyPr wrap="none" rtlCol="0">
                <a:spAutoFit/>
              </a:bodyPr>
              <a:lstStyle/>
              <a:p>
                <a14:m>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𝐸</m:t>
                        </m:r>
                        <m:r>
                          <a:rPr lang="en-US" b="0" i="1" smtClean="0">
                            <a:latin typeface="Cambria Math" panose="02040503050406030204" pitchFamily="18" charset="0"/>
                          </a:rPr>
                          <m:t>|!</m:t>
                        </m:r>
                        <m:r>
                          <a:rPr lang="en-US" b="0" i="1" smtClean="0">
                            <a:latin typeface="Cambria Math" panose="02040503050406030204" pitchFamily="18" charset="0"/>
                          </a:rPr>
                          <m:t>𝐻</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m:t>
                        </m:r>
                        <m:r>
                          <a:rPr lang="en-US" b="0" i="1" smtClean="0">
                            <a:latin typeface="Cambria Math" panose="02040503050406030204" pitchFamily="18" charset="0"/>
                          </a:rPr>
                          <m:t>𝐷𝑒𝑠𝑎𝑝𝑟𝑜𝑏𝑜</m:t>
                        </m:r>
                      </m:e>
                    </m:d>
                  </m:oMath>
                </a14:m>
                <a:r>
                  <a:rPr lang="es-ES_tradnl" dirty="0"/>
                  <a:t> = 1/2 = 0.5</a:t>
                </a:r>
              </a:p>
            </p:txBody>
          </p:sp>
        </mc:Choice>
        <mc:Fallback xmlns="">
          <p:sp>
            <p:nvSpPr>
              <p:cNvPr id="12" name="TextBox 11">
                <a:extLst>
                  <a:ext uri="{FF2B5EF4-FFF2-40B4-BE49-F238E27FC236}">
                    <a16:creationId xmlns:a16="http://schemas.microsoft.com/office/drawing/2014/main" id="{FA5DAD6F-8342-6D78-9DA9-3A397BB33ADF}"/>
                  </a:ext>
                </a:extLst>
              </p:cNvPr>
              <p:cNvSpPr txBox="1">
                <a:spLocks noRot="1" noChangeAspect="1" noMove="1" noResize="1" noEditPoints="1" noAdjustHandles="1" noChangeArrowheads="1" noChangeShapeType="1" noTextEdit="1"/>
              </p:cNvSpPr>
              <p:nvPr/>
            </p:nvSpPr>
            <p:spPr>
              <a:xfrm>
                <a:off x="6608524" y="3619161"/>
                <a:ext cx="4561249" cy="369332"/>
              </a:xfrm>
              <a:prstGeom prst="rect">
                <a:avLst/>
              </a:prstGeom>
              <a:blipFill>
                <a:blip r:embed="rId6"/>
                <a:stretch>
                  <a:fillRect t="-10345" b="-24138"/>
                </a:stretch>
              </a:blipFill>
            </p:spPr>
            <p:txBody>
              <a:bodyPr/>
              <a:lstStyle/>
              <a:p>
                <a:r>
                  <a:rPr lang="es-ES_tradnl">
                    <a:noFill/>
                  </a:rPr>
                  <a:t> </a:t>
                </a:r>
              </a:p>
            </p:txBody>
          </p:sp>
        </mc:Fallback>
      </mc:AlternateContent>
      <p:sp>
        <p:nvSpPr>
          <p:cNvPr id="13" name="TextBox 12">
            <a:extLst>
              <a:ext uri="{FF2B5EF4-FFF2-40B4-BE49-F238E27FC236}">
                <a16:creationId xmlns:a16="http://schemas.microsoft.com/office/drawing/2014/main" id="{DAA75C66-0365-0D7E-27FA-1FAE20503727}"/>
              </a:ext>
            </a:extLst>
          </p:cNvPr>
          <p:cNvSpPr txBox="1"/>
          <p:nvPr/>
        </p:nvSpPr>
        <p:spPr>
          <a:xfrm>
            <a:off x="800100" y="4151165"/>
            <a:ext cx="3078920" cy="338554"/>
          </a:xfrm>
          <a:prstGeom prst="rect">
            <a:avLst/>
          </a:prstGeom>
          <a:noFill/>
        </p:spPr>
        <p:txBody>
          <a:bodyPr wrap="none" rtlCol="0">
            <a:spAutoFit/>
          </a:bodyPr>
          <a:lstStyle/>
          <a:p>
            <a:r>
              <a:rPr lang="es-ES_tradnl" sz="1600" dirty="0"/>
              <a:t>Apliquemos el teorema de Bayes:</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43819E55-E4E5-8797-147D-251D44BA450A}"/>
                  </a:ext>
                </a:extLst>
              </p:cNvPr>
              <p:cNvSpPr txBox="1"/>
              <p:nvPr/>
            </p:nvSpPr>
            <p:spPr>
              <a:xfrm>
                <a:off x="1281018" y="4502303"/>
                <a:ext cx="9618274" cy="6790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𝐻</m:t>
                          </m:r>
                          <m:r>
                            <a:rPr lang="en-US" b="0" i="1" smtClean="0">
                              <a:latin typeface="Cambria Math" panose="02040503050406030204" pitchFamily="18" charset="0"/>
                            </a:rPr>
                            <m:t>|</m:t>
                          </m:r>
                          <m:r>
                            <a:rPr lang="en-US" b="0" i="1" smtClean="0">
                              <a:latin typeface="Cambria Math" panose="02040503050406030204" pitchFamily="18" charset="0"/>
                            </a:rPr>
                            <m:t>𝐸</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𝐴𝑝𝑟𝑜𝑏𝑜</m:t>
                          </m:r>
                          <m:r>
                            <a:rPr lang="en-US" i="1">
                              <a:latin typeface="Cambria Math" panose="02040503050406030204" pitchFamily="18" charset="0"/>
                            </a:rPr>
                            <m:t>|</m:t>
                          </m:r>
                          <m:r>
                            <a:rPr lang="en-US" b="0" i="1" smtClean="0">
                              <a:latin typeface="Cambria Math" panose="02040503050406030204" pitchFamily="18" charset="0"/>
                            </a:rPr>
                            <m:t>𝐵𝑎𝑗𝑜</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𝐸</m:t>
                              </m:r>
                            </m:e>
                            <m:e>
                              <m:r>
                                <a:rPr lang="en-US" b="0" i="1" smtClean="0">
                                  <a:latin typeface="Cambria Math" panose="02040503050406030204" pitchFamily="18" charset="0"/>
                                </a:rPr>
                                <m:t>𝐻</m:t>
                              </m:r>
                            </m:e>
                          </m:d>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𝐻</m:t>
                          </m:r>
                          <m:r>
                            <a:rPr lang="en-US" b="0" i="1" smtClean="0">
                              <a:latin typeface="Cambria Math" panose="02040503050406030204" pitchFamily="18" charset="0"/>
                            </a:rPr>
                            <m:t>)</m:t>
                          </m:r>
                        </m:num>
                        <m:den>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𝐸</m:t>
                          </m:r>
                          <m:r>
                            <a:rPr lang="en-US" b="0" i="1" smtClean="0">
                              <a:latin typeface="Cambria Math" panose="02040503050406030204" pitchFamily="18" charset="0"/>
                            </a:rPr>
                            <m:t>)</m:t>
                          </m:r>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m:t>
                              </m:r>
                              <m:r>
                                <a:rPr lang="en-US" i="1">
                                  <a:latin typeface="Cambria Math" panose="02040503050406030204" pitchFamily="18" charset="0"/>
                                </a:rPr>
                                <m:t>𝐴𝑝𝑟𝑜𝑏𝑜</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𝐴𝑝𝑟𝑜𝑏𝑜</m:t>
                              </m:r>
                            </m:e>
                          </m:d>
                        </m:num>
                        <m:den>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 </m:t>
                              </m:r>
                              <m:r>
                                <a:rPr lang="en-US" i="1">
                                  <a:latin typeface="Cambria Math" panose="02040503050406030204" pitchFamily="18" charset="0"/>
                                </a:rPr>
                                <m:t>𝑡𝑖𝑒𝑚𝑝𝑜</m:t>
                              </m:r>
                              <m:r>
                                <a:rPr lang="en-US" i="1">
                                  <a:latin typeface="Cambria Math" panose="02040503050406030204" pitchFamily="18" charset="0"/>
                                </a:rPr>
                                <m:t> </m:t>
                              </m:r>
                              <m:r>
                                <a:rPr lang="en-US" i="1">
                                  <a:latin typeface="Cambria Math" panose="02040503050406030204" pitchFamily="18" charset="0"/>
                                </a:rPr>
                                <m:t>𝑑𝑒</m:t>
                              </m:r>
                              <m:r>
                                <a:rPr lang="en-US" i="1">
                                  <a:latin typeface="Cambria Math" panose="02040503050406030204" pitchFamily="18" charset="0"/>
                                </a:rPr>
                                <m:t> </m:t>
                              </m:r>
                              <m:r>
                                <a:rPr lang="en-US" i="1">
                                  <a:latin typeface="Cambria Math" panose="02040503050406030204" pitchFamily="18" charset="0"/>
                                </a:rPr>
                                <m:t>𝑒𝑠𝑡𝑢𝑑𝑖𝑜</m:t>
                              </m:r>
                            </m:e>
                          </m:d>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0.17 ∗0.6</m:t>
                          </m:r>
                        </m:num>
                        <m:den>
                          <m:r>
                            <a:rPr lang="en-US" b="0" i="1" smtClean="0">
                              <a:latin typeface="Cambria Math" panose="02040503050406030204" pitchFamily="18" charset="0"/>
                            </a:rPr>
                            <m:t>0.3</m:t>
                          </m:r>
                        </m:den>
                      </m:f>
                      <m:r>
                        <a:rPr lang="en-US" b="0" i="1" smtClean="0">
                          <a:latin typeface="Cambria Math" panose="02040503050406030204" pitchFamily="18" charset="0"/>
                        </a:rPr>
                        <m:t>=0.34</m:t>
                      </m:r>
                    </m:oMath>
                  </m:oMathPara>
                </a14:m>
                <a:endParaRPr lang="es-ES_tradnl" dirty="0"/>
              </a:p>
            </p:txBody>
          </p:sp>
        </mc:Choice>
        <mc:Fallback xmlns="">
          <p:sp>
            <p:nvSpPr>
              <p:cNvPr id="15" name="TextBox 14">
                <a:extLst>
                  <a:ext uri="{FF2B5EF4-FFF2-40B4-BE49-F238E27FC236}">
                    <a16:creationId xmlns:a16="http://schemas.microsoft.com/office/drawing/2014/main" id="{43819E55-E4E5-8797-147D-251D44BA450A}"/>
                  </a:ext>
                </a:extLst>
              </p:cNvPr>
              <p:cNvSpPr txBox="1">
                <a:spLocks noRot="1" noChangeAspect="1" noMove="1" noResize="1" noEditPoints="1" noAdjustHandles="1" noChangeArrowheads="1" noChangeShapeType="1" noTextEdit="1"/>
              </p:cNvSpPr>
              <p:nvPr/>
            </p:nvSpPr>
            <p:spPr>
              <a:xfrm>
                <a:off x="1281018" y="4502303"/>
                <a:ext cx="9618274" cy="679032"/>
              </a:xfrm>
              <a:prstGeom prst="rect">
                <a:avLst/>
              </a:prstGeom>
              <a:blipFill>
                <a:blip r:embed="rId7"/>
                <a:stretch>
                  <a:fillRect b="-9091"/>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4F73D2E1-5FC8-0366-7985-4A6A53BD65A6}"/>
                  </a:ext>
                </a:extLst>
              </p:cNvPr>
              <p:cNvSpPr txBox="1"/>
              <p:nvPr/>
            </p:nvSpPr>
            <p:spPr>
              <a:xfrm>
                <a:off x="6608524" y="2361840"/>
                <a:ext cx="3768083" cy="369332"/>
              </a:xfrm>
              <a:prstGeom prst="rect">
                <a:avLst/>
              </a:prstGeom>
              <a:noFill/>
            </p:spPr>
            <p:txBody>
              <a:bodyPr wrap="none" rtlCol="0">
                <a:spAutoFit/>
              </a:bodyPr>
              <a:lstStyle/>
              <a:p>
                <a14:m>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m:t>
                        </m:r>
                        <m:r>
                          <a:rPr lang="en-US" b="0" i="1" smtClean="0">
                            <a:latin typeface="Cambria Math" panose="02040503050406030204" pitchFamily="18" charset="0"/>
                          </a:rPr>
                          <m:t>𝐻</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𝐷𝑒𝑠𝑎𝑝𝑟𝑜𝑏𝑜</m:t>
                        </m:r>
                      </m:e>
                    </m:d>
                  </m:oMath>
                </a14:m>
                <a:r>
                  <a:rPr lang="es-ES_tradnl" dirty="0"/>
                  <a:t> = 2/5 = 0.4</a:t>
                </a:r>
              </a:p>
            </p:txBody>
          </p:sp>
        </mc:Choice>
        <mc:Fallback xmlns="">
          <p:sp>
            <p:nvSpPr>
              <p:cNvPr id="18" name="TextBox 17">
                <a:extLst>
                  <a:ext uri="{FF2B5EF4-FFF2-40B4-BE49-F238E27FC236}">
                    <a16:creationId xmlns:a16="http://schemas.microsoft.com/office/drawing/2014/main" id="{4F73D2E1-5FC8-0366-7985-4A6A53BD65A6}"/>
                  </a:ext>
                </a:extLst>
              </p:cNvPr>
              <p:cNvSpPr txBox="1">
                <a:spLocks noRot="1" noChangeAspect="1" noMove="1" noResize="1" noEditPoints="1" noAdjustHandles="1" noChangeArrowheads="1" noChangeShapeType="1" noTextEdit="1"/>
              </p:cNvSpPr>
              <p:nvPr/>
            </p:nvSpPr>
            <p:spPr>
              <a:xfrm>
                <a:off x="6608524" y="2361840"/>
                <a:ext cx="3768083" cy="369332"/>
              </a:xfrm>
              <a:prstGeom prst="rect">
                <a:avLst/>
              </a:prstGeom>
              <a:blipFill>
                <a:blip r:embed="rId8"/>
                <a:stretch>
                  <a:fillRect t="-6452" r="-673" b="-19355"/>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E6DBB343-4377-14EE-AC7A-D8C01ECC53B9}"/>
                  </a:ext>
                </a:extLst>
              </p:cNvPr>
              <p:cNvSpPr txBox="1"/>
              <p:nvPr/>
            </p:nvSpPr>
            <p:spPr>
              <a:xfrm>
                <a:off x="629964" y="5287759"/>
                <a:ext cx="11022505" cy="6790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𝑃</m:t>
                      </m:r>
                      <m:d>
                        <m:dPr>
                          <m:ctrlPr>
                            <a:rPr lang="en-US" i="1">
                              <a:latin typeface="Cambria Math" panose="02040503050406030204" pitchFamily="18" charset="0"/>
                            </a:rPr>
                          </m:ctrlPr>
                        </m:dPr>
                        <m:e>
                          <m:r>
                            <a:rPr lang="en-US" b="0" i="1" smtClean="0">
                              <a:latin typeface="Cambria Math" panose="02040503050406030204" pitchFamily="18" charset="0"/>
                            </a:rPr>
                            <m:t>!</m:t>
                          </m:r>
                          <m:r>
                            <a:rPr lang="en-US" b="0" i="1" smtClean="0">
                              <a:latin typeface="Cambria Math" panose="02040503050406030204" pitchFamily="18" charset="0"/>
                            </a:rPr>
                            <m:t>𝐻</m:t>
                          </m:r>
                          <m:r>
                            <a:rPr lang="en-US" b="0" i="1" smtClean="0">
                              <a:latin typeface="Cambria Math" panose="02040503050406030204" pitchFamily="18" charset="0"/>
                            </a:rPr>
                            <m:t>|</m:t>
                          </m:r>
                          <m:r>
                            <a:rPr lang="en-US" b="0" i="1" smtClean="0">
                              <a:latin typeface="Cambria Math" panose="02040503050406030204" pitchFamily="18" charset="0"/>
                            </a:rPr>
                            <m:t>𝐸</m:t>
                          </m:r>
                        </m:e>
                      </m:d>
                      <m:r>
                        <a:rPr lang="en-US" b="0" i="1" smtClean="0">
                          <a:latin typeface="Cambria Math" panose="02040503050406030204" pitchFamily="18" charset="0"/>
                        </a:rPr>
                        <m:t>=</m:t>
                      </m:r>
                      <m:r>
                        <a:rPr lang="en-US"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𝐷𝑒𝑠𝑎𝑝𝑟𝑜𝑏𝑜</m:t>
                          </m:r>
                          <m:r>
                            <a:rPr lang="en-US" i="1">
                              <a:latin typeface="Cambria Math" panose="02040503050406030204" pitchFamily="18" charset="0"/>
                            </a:rPr>
                            <m:t>|</m:t>
                          </m:r>
                          <m:r>
                            <a:rPr lang="en-US" b="0" i="1" smtClean="0">
                              <a:latin typeface="Cambria Math" panose="02040503050406030204" pitchFamily="18" charset="0"/>
                            </a:rPr>
                            <m:t>𝐵𝑎𝑗𝑜</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𝐸</m:t>
                              </m:r>
                            </m:e>
                            <m:e>
                              <m:r>
                                <a:rPr lang="en-US" b="0" i="1" smtClean="0">
                                  <a:latin typeface="Cambria Math" panose="02040503050406030204" pitchFamily="18" charset="0"/>
                                </a:rPr>
                                <m:t>!</m:t>
                              </m:r>
                              <m:r>
                                <a:rPr lang="en-US" b="0" i="1" smtClean="0">
                                  <a:latin typeface="Cambria Math" panose="02040503050406030204" pitchFamily="18" charset="0"/>
                                </a:rPr>
                                <m:t>𝐻</m:t>
                              </m:r>
                            </m:e>
                          </m:d>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𝐻</m:t>
                          </m:r>
                          <m:r>
                            <a:rPr lang="en-US" b="0" i="1" smtClean="0">
                              <a:latin typeface="Cambria Math" panose="02040503050406030204" pitchFamily="18" charset="0"/>
                            </a:rPr>
                            <m:t>)</m:t>
                          </m:r>
                        </m:num>
                        <m:den>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𝐸</m:t>
                          </m:r>
                          <m:r>
                            <a:rPr lang="en-US" b="0" i="1" smtClean="0">
                              <a:latin typeface="Cambria Math" panose="02040503050406030204" pitchFamily="18" charset="0"/>
                            </a:rPr>
                            <m:t>)</m:t>
                          </m:r>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m:t>
                              </m:r>
                              <m:r>
                                <a:rPr lang="en-US" i="1">
                                  <a:latin typeface="Cambria Math" panose="02040503050406030204" pitchFamily="18" charset="0"/>
                                </a:rPr>
                                <m:t>𝐷𝑒𝑠𝑎𝑝𝑟𝑜𝑏𝑜</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𝐷𝑒𝑠𝑎𝑝𝑟𝑜𝑏𝑜</m:t>
                              </m:r>
                            </m:e>
                          </m:d>
                        </m:num>
                        <m:den>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𝐵𝑎𝑗𝑜</m:t>
                              </m:r>
                              <m:r>
                                <a:rPr lang="en-US" i="1">
                                  <a:latin typeface="Cambria Math" panose="02040503050406030204" pitchFamily="18" charset="0"/>
                                </a:rPr>
                                <m:t> </m:t>
                              </m:r>
                              <m:r>
                                <a:rPr lang="en-US" i="1">
                                  <a:latin typeface="Cambria Math" panose="02040503050406030204" pitchFamily="18" charset="0"/>
                                </a:rPr>
                                <m:t>𝑡𝑖𝑒𝑚𝑝𝑜</m:t>
                              </m:r>
                              <m:r>
                                <a:rPr lang="en-US" i="1">
                                  <a:latin typeface="Cambria Math" panose="02040503050406030204" pitchFamily="18" charset="0"/>
                                </a:rPr>
                                <m:t> </m:t>
                              </m:r>
                              <m:r>
                                <a:rPr lang="en-US" i="1">
                                  <a:latin typeface="Cambria Math" panose="02040503050406030204" pitchFamily="18" charset="0"/>
                                </a:rPr>
                                <m:t>𝑑𝑒</m:t>
                              </m:r>
                              <m:r>
                                <a:rPr lang="en-US" i="1">
                                  <a:latin typeface="Cambria Math" panose="02040503050406030204" pitchFamily="18" charset="0"/>
                                </a:rPr>
                                <m:t> </m:t>
                              </m:r>
                              <m:r>
                                <a:rPr lang="en-US" i="1">
                                  <a:latin typeface="Cambria Math" panose="02040503050406030204" pitchFamily="18" charset="0"/>
                                </a:rPr>
                                <m:t>𝑒𝑠𝑡𝑢𝑑𝑖𝑜</m:t>
                              </m:r>
                            </m:e>
                          </m:d>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0.5 ∗0.4</m:t>
                          </m:r>
                        </m:num>
                        <m:den>
                          <m:r>
                            <a:rPr lang="en-US" b="0" i="1" smtClean="0">
                              <a:latin typeface="Cambria Math" panose="02040503050406030204" pitchFamily="18" charset="0"/>
                            </a:rPr>
                            <m:t>0.3</m:t>
                          </m:r>
                        </m:den>
                      </m:f>
                      <m:r>
                        <a:rPr lang="en-US" b="0" i="1" smtClean="0">
                          <a:latin typeface="Cambria Math" panose="02040503050406030204" pitchFamily="18" charset="0"/>
                        </a:rPr>
                        <m:t>=0.67</m:t>
                      </m:r>
                    </m:oMath>
                  </m:oMathPara>
                </a14:m>
                <a:endParaRPr lang="es-ES_tradnl" dirty="0"/>
              </a:p>
            </p:txBody>
          </p:sp>
        </mc:Choice>
        <mc:Fallback xmlns="">
          <p:sp>
            <p:nvSpPr>
              <p:cNvPr id="19" name="TextBox 18">
                <a:extLst>
                  <a:ext uri="{FF2B5EF4-FFF2-40B4-BE49-F238E27FC236}">
                    <a16:creationId xmlns:a16="http://schemas.microsoft.com/office/drawing/2014/main" id="{E6DBB343-4377-14EE-AC7A-D8C01ECC53B9}"/>
                  </a:ext>
                </a:extLst>
              </p:cNvPr>
              <p:cNvSpPr txBox="1">
                <a:spLocks noRot="1" noChangeAspect="1" noMove="1" noResize="1" noEditPoints="1" noAdjustHandles="1" noChangeArrowheads="1" noChangeShapeType="1" noTextEdit="1"/>
              </p:cNvSpPr>
              <p:nvPr/>
            </p:nvSpPr>
            <p:spPr>
              <a:xfrm>
                <a:off x="629964" y="5287759"/>
                <a:ext cx="11022505" cy="679032"/>
              </a:xfrm>
              <a:prstGeom prst="rect">
                <a:avLst/>
              </a:prstGeom>
              <a:blipFill>
                <a:blip r:embed="rId9"/>
                <a:stretch>
                  <a:fillRect b="-11111"/>
                </a:stretch>
              </a:blipFill>
            </p:spPr>
            <p:txBody>
              <a:bodyPr/>
              <a:lstStyle/>
              <a:p>
                <a:r>
                  <a:rPr lang="es-ES_tradnl">
                    <a:noFill/>
                  </a:rPr>
                  <a:t> </a:t>
                </a:r>
              </a:p>
            </p:txBody>
          </p:sp>
        </mc:Fallback>
      </mc:AlternateContent>
      <p:sp>
        <p:nvSpPr>
          <p:cNvPr id="3" name="Rectangle 2">
            <a:extLst>
              <a:ext uri="{FF2B5EF4-FFF2-40B4-BE49-F238E27FC236}">
                <a16:creationId xmlns:a16="http://schemas.microsoft.com/office/drawing/2014/main" id="{4B8753B8-6A6B-B40C-7955-10ED4DC657C3}"/>
              </a:ext>
            </a:extLst>
          </p:cNvPr>
          <p:cNvSpPr/>
          <p:nvPr/>
        </p:nvSpPr>
        <p:spPr>
          <a:xfrm>
            <a:off x="715383" y="5233185"/>
            <a:ext cx="10937086" cy="733605"/>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s-ES_tradnl"/>
          </a:p>
        </p:txBody>
      </p:sp>
      <p:sp>
        <p:nvSpPr>
          <p:cNvPr id="8" name="TextBox 7">
            <a:extLst>
              <a:ext uri="{FF2B5EF4-FFF2-40B4-BE49-F238E27FC236}">
                <a16:creationId xmlns:a16="http://schemas.microsoft.com/office/drawing/2014/main" id="{25606572-717D-AFCB-8FA0-0A27882602B7}"/>
              </a:ext>
            </a:extLst>
          </p:cNvPr>
          <p:cNvSpPr txBox="1"/>
          <p:nvPr/>
        </p:nvSpPr>
        <p:spPr>
          <a:xfrm>
            <a:off x="2983827" y="3772974"/>
            <a:ext cx="6158753" cy="646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r>
              <a:rPr lang="es-ES_tradnl" dirty="0"/>
              <a:t>Basado en esto, podemos concluir que es más probable que un alumno desapruebe si estudia poco</a:t>
            </a:r>
          </a:p>
        </p:txBody>
      </p:sp>
    </p:spTree>
    <p:extLst>
      <p:ext uri="{BB962C8B-B14F-4D97-AF65-F5344CB8AC3E}">
        <p14:creationId xmlns:p14="http://schemas.microsoft.com/office/powerpoint/2010/main" val="34493835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82</a:t>
            </a:fld>
            <a:endParaRPr lang="en-US"/>
          </a:p>
        </p:txBody>
      </p:sp>
      <mc:AlternateContent xmlns:mc="http://schemas.openxmlformats.org/markup-compatibility/2006" xmlns:a14="http://schemas.microsoft.com/office/drawing/2010/main">
        <mc:Choice Requires="a14">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lnSpcReduction="10000"/>
              </a:bodyPr>
              <a:lstStyle/>
              <a:p>
                <a:pPr marL="0" indent="0">
                  <a:buNone/>
                </a:pPr>
                <a:r>
                  <a:rPr lang="es-ES_tradnl" sz="2400" dirty="0"/>
                  <a:t>Se asume que los tres atributos son independientes entre sí, por lo que podemos encontrar la probabilidad de que un alumno apruebe si dedico muchas horas de estudio, realizo lecturas y trabajos prácticos, y tenía puntuaciones altas en exámenes anteriores. </a:t>
                </a:r>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𝐸</m:t>
                        </m:r>
                      </m:e>
                    </m:d>
                  </m:oMath>
                </a14:m>
                <a:r>
                  <a:rPr lang="es-ES_tradnl" sz="2400" dirty="0"/>
                  <a:t> equivale a </a:t>
                </a:r>
                <a14:m>
                  <m:oMath xmlns:m="http://schemas.openxmlformats.org/officeDocument/2006/math">
                    <m:r>
                      <a:rPr lang="es-ES_tradnl" sz="2400" i="1" dirty="0" smtClean="0">
                        <a:latin typeface="Cambria Math" panose="02040503050406030204" pitchFamily="18" charset="0"/>
                      </a:rPr>
                      <m:t>𝐸𝑠𝑡𝑢𝑑𝑖𝑜</m:t>
                    </m:r>
                    <m:r>
                      <a:rPr lang="es-ES_tradnl" sz="2400" i="1" dirty="0" smtClean="0">
                        <a:latin typeface="Cambria Math" panose="02040503050406030204" pitchFamily="18" charset="0"/>
                      </a:rPr>
                      <m:t>=</m:t>
                    </m:r>
                    <m:r>
                      <a:rPr lang="es-ES_tradnl" sz="2400" i="1" dirty="0" smtClean="0">
                        <a:latin typeface="Cambria Math" panose="02040503050406030204" pitchFamily="18" charset="0"/>
                      </a:rPr>
                      <m:t>𝐴𝑙𝑡𝑜</m:t>
                    </m:r>
                    <m:r>
                      <a:rPr lang="es-ES_tradnl" sz="2400" i="1" dirty="0" smtClean="0">
                        <a:latin typeface="Cambria Math" panose="02040503050406030204" pitchFamily="18" charset="0"/>
                      </a:rPr>
                      <m:t>, </m:t>
                    </m:r>
                    <m:r>
                      <a:rPr lang="es-ES_tradnl" sz="2400" i="1" dirty="0" err="1" smtClean="0">
                        <a:latin typeface="Cambria Math" panose="02040503050406030204" pitchFamily="18" charset="0"/>
                      </a:rPr>
                      <m:t>𝑀</m:t>
                    </m:r>
                    <m:r>
                      <a:rPr lang="en-US" sz="2400" b="0" i="1" dirty="0" smtClean="0">
                        <a:latin typeface="Cambria Math" panose="02040503050406030204" pitchFamily="18" charset="0"/>
                      </a:rPr>
                      <m:t>𝑒</m:t>
                    </m:r>
                    <m:r>
                      <a:rPr lang="es-ES_tradnl" sz="2400" i="1" dirty="0" err="1" smtClean="0">
                        <a:latin typeface="Cambria Math" panose="02040503050406030204" pitchFamily="18" charset="0"/>
                      </a:rPr>
                      <m:t>𝑡𝑜𝑑𝑜</m:t>
                    </m:r>
                    <m:r>
                      <a:rPr lang="en-US" sz="2400" b="0" i="1" dirty="0" smtClean="0">
                        <a:latin typeface="Cambria Math" panose="02040503050406030204" pitchFamily="18" charset="0"/>
                      </a:rPr>
                      <m:t>=</m:t>
                    </m:r>
                    <m:r>
                      <a:rPr lang="en-US" sz="2400" b="0" i="1" dirty="0" smtClean="0">
                        <a:latin typeface="Cambria Math" panose="02040503050406030204" pitchFamily="18" charset="0"/>
                      </a:rPr>
                      <m:t>𝐿</m:t>
                    </m:r>
                    <m:r>
                      <a:rPr lang="en-US" sz="2400" b="0" i="1" dirty="0" smtClean="0">
                        <a:latin typeface="Cambria Math" panose="02040503050406030204" pitchFamily="18" charset="0"/>
                      </a:rPr>
                      <m:t> </m:t>
                    </m:r>
                    <m:r>
                      <a:rPr lang="en-US" sz="2400" b="0" i="1" dirty="0" smtClean="0">
                        <a:latin typeface="Cambria Math" panose="02040503050406030204" pitchFamily="18" charset="0"/>
                      </a:rPr>
                      <m:t>𝑦</m:t>
                    </m:r>
                    <m:r>
                      <a:rPr lang="en-US" sz="2400" b="0" i="1" dirty="0" smtClean="0">
                        <a:latin typeface="Cambria Math" panose="02040503050406030204" pitchFamily="18" charset="0"/>
                      </a:rPr>
                      <m:t> </m:t>
                    </m:r>
                    <m:r>
                      <a:rPr lang="en-US" sz="2400" b="0" i="1" dirty="0" smtClean="0">
                        <a:latin typeface="Cambria Math" panose="02040503050406030204" pitchFamily="18" charset="0"/>
                      </a:rPr>
                      <m:t>𝑃</m:t>
                    </m:r>
                    <m:r>
                      <a:rPr lang="en-US" sz="2400" b="0" i="1" dirty="0" smtClean="0">
                        <a:latin typeface="Cambria Math" panose="02040503050406030204" pitchFamily="18" charset="0"/>
                      </a:rPr>
                      <m:t>,   </m:t>
                    </m:r>
                    <m:r>
                      <a:rPr lang="en-US" sz="2400" b="0" i="1" dirty="0" smtClean="0">
                        <a:latin typeface="Cambria Math" panose="02040503050406030204" pitchFamily="18" charset="0"/>
                      </a:rPr>
                      <m:t>𝑃𝑢𝑛𝑡𝑢𝑎𝑐𝑖𝑜𝑛</m:t>
                    </m:r>
                    <m:r>
                      <a:rPr lang="en-US" sz="2400" b="0" i="1" dirty="0" smtClean="0">
                        <a:latin typeface="Cambria Math" panose="02040503050406030204" pitchFamily="18" charset="0"/>
                      </a:rPr>
                      <m:t>=</m:t>
                    </m:r>
                    <m:r>
                      <a:rPr lang="en-US" sz="2400" b="0" i="1" dirty="0" smtClean="0">
                        <a:latin typeface="Cambria Math" panose="02040503050406030204" pitchFamily="18" charset="0"/>
                      </a:rPr>
                      <m:t>𝐴𝑙𝑡𝑎</m:t>
                    </m:r>
                    <m:r>
                      <a:rPr lang="es-ES_tradnl" sz="2400" i="1" dirty="0">
                        <a:latin typeface="Cambria Math" panose="02040503050406030204" pitchFamily="18" charset="0"/>
                      </a:rPr>
                      <m:t> </m:t>
                    </m:r>
                  </m:oMath>
                </a14:m>
                <a:endParaRPr lang="es-ES_tradnl" sz="2400" dirty="0"/>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𝐻</m:t>
                        </m:r>
                      </m:e>
                    </m:d>
                  </m:oMath>
                </a14:m>
                <a:r>
                  <a:rPr lang="es-ES_tradnl" sz="2400" dirty="0"/>
                  <a:t> equivale a </a:t>
                </a:r>
                <a14:m>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b="0" i="1" smtClean="0">
                            <a:latin typeface="Cambria Math" panose="02040503050406030204" pitchFamily="18" charset="0"/>
                          </a:rPr>
                          <m:t>𝐴𝑝𝑟𝑢𝑒𝑏𝑎</m:t>
                        </m:r>
                      </m:e>
                    </m:d>
                  </m:oMath>
                </a14:m>
                <a:endParaRPr lang="es-ES_tradnl" sz="2400" dirty="0"/>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𝐻</m:t>
                        </m:r>
                      </m:e>
                      <m:e>
                        <m:r>
                          <a:rPr lang="en-US" sz="2400" b="0" i="1" smtClean="0">
                            <a:latin typeface="Cambria Math" panose="02040503050406030204" pitchFamily="18" charset="0"/>
                          </a:rPr>
                          <m:t>𝐸</m:t>
                        </m:r>
                      </m:e>
                    </m:d>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𝑃</m:t>
                        </m:r>
                        <m:r>
                          <a:rPr lang="en-US" sz="2400" b="0" i="1" smtClean="0">
                            <a:latin typeface="Cambria Math" panose="02040503050406030204" pitchFamily="18" charset="0"/>
                          </a:rPr>
                          <m:t>(</m:t>
                        </m:r>
                        <m:r>
                          <a:rPr lang="en-US" sz="2400" b="0" i="1" smtClean="0">
                            <a:latin typeface="Cambria Math" panose="02040503050406030204" pitchFamily="18" charset="0"/>
                          </a:rPr>
                          <m:t>𝐴𝑙𝑡𝑜</m:t>
                        </m:r>
                        <m:r>
                          <a:rPr lang="en-US" sz="2400" b="0" i="1" smtClean="0">
                            <a:latin typeface="Cambria Math" panose="02040503050406030204" pitchFamily="18" charset="0"/>
                          </a:rPr>
                          <m:t>|</m:t>
                        </m:r>
                        <m:r>
                          <a:rPr lang="en-US" sz="2400" b="0" i="1" smtClean="0">
                            <a:latin typeface="Cambria Math" panose="02040503050406030204" pitchFamily="18" charset="0"/>
                          </a:rPr>
                          <m:t>𝐴𝑝𝑟𝑢𝑒𝑏𝑎</m:t>
                        </m:r>
                        <m:r>
                          <a:rPr lang="en-US" sz="2400" b="0" i="1" smtClean="0">
                            <a:latin typeface="Cambria Math" panose="02040503050406030204" pitchFamily="18" charset="0"/>
                          </a:rPr>
                          <m:t>)</m:t>
                        </m:r>
                        <m:r>
                          <a:rPr lang="en-US" sz="2400" i="1">
                            <a:latin typeface="Cambria Math" panose="02040503050406030204" pitchFamily="18" charset="0"/>
                          </a:rPr>
                          <m:t>𝑃</m:t>
                        </m:r>
                        <m:r>
                          <a:rPr lang="en-US" sz="2400" i="1">
                            <a:latin typeface="Cambria Math" panose="02040503050406030204" pitchFamily="18" charset="0"/>
                          </a:rPr>
                          <m:t>(</m:t>
                        </m:r>
                        <m:r>
                          <a:rPr lang="en-US" sz="2400" b="0" i="1" smtClean="0">
                            <a:latin typeface="Cambria Math" panose="02040503050406030204" pitchFamily="18" charset="0"/>
                          </a:rPr>
                          <m:t>𝐿𝑦𝑃</m:t>
                        </m:r>
                        <m:r>
                          <a:rPr lang="en-US" sz="2400" i="1">
                            <a:latin typeface="Cambria Math" panose="02040503050406030204" pitchFamily="18" charset="0"/>
                          </a:rPr>
                          <m:t>|</m:t>
                        </m:r>
                        <m:r>
                          <a:rPr lang="en-US" sz="2400" i="1">
                            <a:latin typeface="Cambria Math" panose="02040503050406030204" pitchFamily="18" charset="0"/>
                          </a:rPr>
                          <m:t>𝐴𝑝𝑟𝑢𝑒𝑏𝑎</m:t>
                        </m:r>
                        <m:r>
                          <a:rPr lang="en-US" sz="2400" b="0" i="1" smtClean="0">
                            <a:latin typeface="Cambria Math" panose="02040503050406030204" pitchFamily="18" charset="0"/>
                          </a:rPr>
                          <m:t>)</m:t>
                        </m:r>
                        <m:r>
                          <a:rPr lang="en-US" sz="2400" i="1">
                            <a:latin typeface="Cambria Math" panose="02040503050406030204" pitchFamily="18" charset="0"/>
                          </a:rPr>
                          <m:t>𝑃</m:t>
                        </m:r>
                        <m:r>
                          <a:rPr lang="en-US" sz="2400" i="1">
                            <a:latin typeface="Cambria Math" panose="02040503050406030204" pitchFamily="18" charset="0"/>
                          </a:rPr>
                          <m:t>(</m:t>
                        </m:r>
                        <m:r>
                          <a:rPr lang="en-US" sz="2400" i="1">
                            <a:latin typeface="Cambria Math" panose="02040503050406030204" pitchFamily="18" charset="0"/>
                          </a:rPr>
                          <m:t>𝐴𝑙𝑡𝑎</m:t>
                        </m:r>
                        <m:r>
                          <a:rPr lang="en-US" sz="2400" i="1">
                            <a:latin typeface="Cambria Math" panose="02040503050406030204" pitchFamily="18" charset="0"/>
                          </a:rPr>
                          <m:t>|</m:t>
                        </m:r>
                        <m:r>
                          <a:rPr lang="en-US" sz="2400" b="0" i="1" smtClean="0">
                            <a:latin typeface="Cambria Math" panose="02040503050406030204" pitchFamily="18" charset="0"/>
                          </a:rPr>
                          <m:t>𝐴𝑝𝑟𝑢𝑒𝑏𝑎</m:t>
                        </m:r>
                        <m:r>
                          <a:rPr lang="en-US" sz="2400" b="0" i="1" smtClean="0">
                            <a:latin typeface="Cambria Math" panose="02040503050406030204" pitchFamily="18" charset="0"/>
                          </a:rPr>
                          <m:t>)</m:t>
                        </m:r>
                        <m:r>
                          <a:rPr lang="en-US" sz="2400" i="1">
                            <a:latin typeface="Cambria Math" panose="02040503050406030204" pitchFamily="18" charset="0"/>
                          </a:rPr>
                          <m:t>𝑃</m:t>
                        </m:r>
                        <m:r>
                          <a:rPr lang="en-US" sz="2400" i="1">
                            <a:latin typeface="Cambria Math" panose="02040503050406030204" pitchFamily="18" charset="0"/>
                          </a:rPr>
                          <m:t>(</m:t>
                        </m:r>
                        <m:r>
                          <a:rPr lang="en-US" sz="2400" i="1">
                            <a:latin typeface="Cambria Math" panose="02040503050406030204" pitchFamily="18" charset="0"/>
                          </a:rPr>
                          <m:t>𝐴𝑝𝑟𝑢𝑒𝑏𝑎</m:t>
                        </m:r>
                        <m:r>
                          <a:rPr lang="en-US" sz="2400" b="0" i="1" smtClean="0">
                            <a:latin typeface="Cambria Math" panose="02040503050406030204" pitchFamily="18" charset="0"/>
                          </a:rPr>
                          <m:t>)</m:t>
                        </m:r>
                      </m:num>
                      <m:den>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𝐴𝑙𝑡𝑜</m:t>
                            </m:r>
                          </m:e>
                        </m:d>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𝐿𝑦𝑃</m:t>
                            </m:r>
                          </m:e>
                        </m:d>
                        <m:r>
                          <a:rPr lang="en-US" sz="2400" b="0" i="1" smtClean="0">
                            <a:latin typeface="Cambria Math" panose="02040503050406030204" pitchFamily="18" charset="0"/>
                          </a:rPr>
                          <m:t>𝑃</m:t>
                        </m:r>
                        <m:r>
                          <a:rPr lang="en-US" sz="2400" b="0" i="1" smtClean="0">
                            <a:latin typeface="Cambria Math" panose="02040503050406030204" pitchFamily="18" charset="0"/>
                          </a:rPr>
                          <m:t>(</m:t>
                        </m:r>
                        <m:r>
                          <a:rPr lang="en-US" sz="2400" b="0" i="1" smtClean="0">
                            <a:latin typeface="Cambria Math" panose="02040503050406030204" pitchFamily="18" charset="0"/>
                          </a:rPr>
                          <m:t>𝐴𝑙𝑡𝑜</m:t>
                        </m:r>
                        <m:r>
                          <a:rPr lang="en-US" sz="2400" b="0" i="1" smtClean="0">
                            <a:latin typeface="Cambria Math" panose="02040503050406030204" pitchFamily="18" charset="0"/>
                          </a:rPr>
                          <m:t>)</m:t>
                        </m:r>
                      </m:den>
                    </m:f>
                  </m:oMath>
                </a14:m>
                <a:r>
                  <a:rPr lang="es-ES_tradnl" sz="2400" dirty="0"/>
                  <a:t> </a:t>
                </a:r>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𝐻</m:t>
                        </m:r>
                      </m:e>
                      <m:e>
                        <m:r>
                          <a:rPr lang="en-US" sz="2400" b="0" i="1" smtClean="0">
                            <a:latin typeface="Cambria Math" panose="02040503050406030204" pitchFamily="18" charset="0"/>
                          </a:rPr>
                          <m:t>𝐸</m:t>
                        </m:r>
                      </m:e>
                    </m:d>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0.333 ∗ 0.5 ∗ 0.667 ∗ 0.6</m:t>
                        </m:r>
                      </m:num>
                      <m:den>
                        <m:r>
                          <a:rPr lang="en-US" sz="2400" b="0" i="1" smtClean="0">
                            <a:latin typeface="Cambria Math" panose="02040503050406030204" pitchFamily="18" charset="0"/>
                          </a:rPr>
                          <m:t>0.3 ∗ 0.4 ∗0.5</m:t>
                        </m:r>
                      </m:den>
                    </m:f>
                    <m:r>
                      <a:rPr lang="en-US" sz="2400" b="0" i="1" smtClean="0">
                        <a:latin typeface="Cambria Math" panose="02040503050406030204" pitchFamily="18" charset="0"/>
                      </a:rPr>
                      <m:t>= </m:t>
                    </m:r>
                  </m:oMath>
                </a14:m>
                <a:r>
                  <a:rPr lang="es-ES_tradnl" sz="2400" dirty="0"/>
                  <a:t>1.11 </a:t>
                </a:r>
              </a:p>
              <a:p>
                <a:pPr marL="0" indent="0">
                  <a:buNone/>
                </a:pPr>
                <a:endParaRPr lang="es-ES_tradnl" sz="2400" dirty="0"/>
              </a:p>
              <a:p>
                <a:pPr marL="0" indent="0">
                  <a:buNone/>
                </a:pPr>
                <a:endParaRPr lang="es-ES_tradnl" sz="2400" dirty="0"/>
              </a:p>
            </p:txBody>
          </p:sp>
        </mc:Choice>
        <mc:Fallback xmlns="">
          <p:sp>
            <p:nvSpPr>
              <p:cNvPr id="14" name="Content Placeholder 3">
                <a:extLst>
                  <a:ext uri="{FF2B5EF4-FFF2-40B4-BE49-F238E27FC236}">
                    <a16:creationId xmlns:a16="http://schemas.microsoft.com/office/drawing/2014/main" id="{6FF2BDEF-6401-139A-B629-2BBD9E79D1AC}"/>
                  </a:ext>
                </a:extLst>
              </p:cNvPr>
              <p:cNvSpPr>
                <a:spLocks noGrp="1" noRot="1" noChangeAspect="1" noMove="1" noResize="1" noEditPoints="1" noAdjustHandles="1" noChangeArrowheads="1" noChangeShapeType="1" noTextEdit="1"/>
              </p:cNvSpPr>
              <p:nvPr>
                <p:ph idx="1"/>
              </p:nvPr>
            </p:nvSpPr>
            <p:spPr>
              <a:xfrm>
                <a:off x="700636" y="1766047"/>
                <a:ext cx="10691264" cy="4163166"/>
              </a:xfrm>
              <a:blipFill>
                <a:blip r:embed="rId3"/>
                <a:stretch>
                  <a:fillRect l="-949" t="-1216"/>
                </a:stretch>
              </a:blipFill>
            </p:spPr>
            <p:txBody>
              <a:bodyPr/>
              <a:lstStyle/>
              <a:p>
                <a:r>
                  <a:rPr lang="es-ES_tradnl">
                    <a:noFill/>
                  </a:rPr>
                  <a:t> </a:t>
                </a:r>
              </a:p>
            </p:txBody>
          </p:sp>
        </mc:Fallback>
      </mc:AlternateContent>
    </p:spTree>
    <p:extLst>
      <p:ext uri="{BB962C8B-B14F-4D97-AF65-F5344CB8AC3E}">
        <p14:creationId xmlns:p14="http://schemas.microsoft.com/office/powerpoint/2010/main" val="274319895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83</a:t>
            </a:fld>
            <a:endParaRPr lang="en-US"/>
          </a:p>
        </p:txBody>
      </p:sp>
      <mc:AlternateContent xmlns:mc="http://schemas.openxmlformats.org/markup-compatibility/2006" xmlns:a14="http://schemas.microsoft.com/office/drawing/2010/main">
        <mc:Choice Requires="a14">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2400" dirty="0"/>
                  <a:t>Calculemos ahora quienes desaprueban con las mismas condiciones</a:t>
                </a:r>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𝐸</m:t>
                        </m:r>
                      </m:e>
                    </m:d>
                  </m:oMath>
                </a14:m>
                <a:r>
                  <a:rPr lang="es-ES_tradnl" sz="2400" dirty="0"/>
                  <a:t> equivale a </a:t>
                </a:r>
                <a14:m>
                  <m:oMath xmlns:m="http://schemas.openxmlformats.org/officeDocument/2006/math">
                    <m:r>
                      <a:rPr lang="es-ES_tradnl" sz="2400" i="1" dirty="0" smtClean="0">
                        <a:latin typeface="Cambria Math" panose="02040503050406030204" pitchFamily="18" charset="0"/>
                      </a:rPr>
                      <m:t>𝐸𝑠𝑡𝑢𝑑𝑖𝑜</m:t>
                    </m:r>
                    <m:r>
                      <a:rPr lang="es-ES_tradnl" sz="2400" i="1" dirty="0" smtClean="0">
                        <a:latin typeface="Cambria Math" panose="02040503050406030204" pitchFamily="18" charset="0"/>
                      </a:rPr>
                      <m:t>=</m:t>
                    </m:r>
                    <m:r>
                      <a:rPr lang="es-ES_tradnl" sz="2400" i="1" dirty="0" smtClean="0">
                        <a:latin typeface="Cambria Math" panose="02040503050406030204" pitchFamily="18" charset="0"/>
                      </a:rPr>
                      <m:t>𝐴𝑙𝑡𝑜</m:t>
                    </m:r>
                    <m:r>
                      <a:rPr lang="es-ES_tradnl" sz="2400" i="1" dirty="0" smtClean="0">
                        <a:latin typeface="Cambria Math" panose="02040503050406030204" pitchFamily="18" charset="0"/>
                      </a:rPr>
                      <m:t>, </m:t>
                    </m:r>
                    <m:r>
                      <a:rPr lang="es-ES_tradnl" sz="2400" i="1" dirty="0" err="1" smtClean="0">
                        <a:latin typeface="Cambria Math" panose="02040503050406030204" pitchFamily="18" charset="0"/>
                      </a:rPr>
                      <m:t>𝑀</m:t>
                    </m:r>
                    <m:r>
                      <a:rPr lang="en-US" sz="2400" b="0" i="1" dirty="0" smtClean="0">
                        <a:latin typeface="Cambria Math" panose="02040503050406030204" pitchFamily="18" charset="0"/>
                      </a:rPr>
                      <m:t>𝑒</m:t>
                    </m:r>
                    <m:r>
                      <a:rPr lang="es-ES_tradnl" sz="2400" i="1" dirty="0" err="1" smtClean="0">
                        <a:latin typeface="Cambria Math" panose="02040503050406030204" pitchFamily="18" charset="0"/>
                      </a:rPr>
                      <m:t>𝑡𝑜𝑑𝑜</m:t>
                    </m:r>
                    <m:r>
                      <a:rPr lang="en-US" sz="2400" b="0" i="1" dirty="0" smtClean="0">
                        <a:latin typeface="Cambria Math" panose="02040503050406030204" pitchFamily="18" charset="0"/>
                      </a:rPr>
                      <m:t>=</m:t>
                    </m:r>
                    <m:r>
                      <a:rPr lang="en-US" sz="2400" b="0" i="1" dirty="0" smtClean="0">
                        <a:latin typeface="Cambria Math" panose="02040503050406030204" pitchFamily="18" charset="0"/>
                      </a:rPr>
                      <m:t>𝐿</m:t>
                    </m:r>
                    <m:r>
                      <a:rPr lang="en-US" sz="2400" b="0" i="1" dirty="0" smtClean="0">
                        <a:latin typeface="Cambria Math" panose="02040503050406030204" pitchFamily="18" charset="0"/>
                      </a:rPr>
                      <m:t> </m:t>
                    </m:r>
                    <m:r>
                      <a:rPr lang="en-US" sz="2400" b="0" i="1" dirty="0" smtClean="0">
                        <a:latin typeface="Cambria Math" panose="02040503050406030204" pitchFamily="18" charset="0"/>
                      </a:rPr>
                      <m:t>𝑦</m:t>
                    </m:r>
                    <m:r>
                      <a:rPr lang="en-US" sz="2400" b="0" i="1" dirty="0" smtClean="0">
                        <a:latin typeface="Cambria Math" panose="02040503050406030204" pitchFamily="18" charset="0"/>
                      </a:rPr>
                      <m:t> </m:t>
                    </m:r>
                    <m:r>
                      <a:rPr lang="en-US" sz="2400" b="0" i="1" dirty="0" smtClean="0">
                        <a:latin typeface="Cambria Math" panose="02040503050406030204" pitchFamily="18" charset="0"/>
                      </a:rPr>
                      <m:t>𝑃</m:t>
                    </m:r>
                    <m:r>
                      <a:rPr lang="en-US" sz="2400" b="0" i="1" dirty="0" smtClean="0">
                        <a:latin typeface="Cambria Math" panose="02040503050406030204" pitchFamily="18" charset="0"/>
                      </a:rPr>
                      <m:t>,   </m:t>
                    </m:r>
                    <m:r>
                      <a:rPr lang="en-US" sz="2400" b="0" i="1" dirty="0" smtClean="0">
                        <a:latin typeface="Cambria Math" panose="02040503050406030204" pitchFamily="18" charset="0"/>
                      </a:rPr>
                      <m:t>𝑃𝑢𝑛𝑡𝑢𝑎𝑐𝑖𝑜𝑛</m:t>
                    </m:r>
                    <m:r>
                      <a:rPr lang="en-US" sz="2400" b="0" i="1" dirty="0" smtClean="0">
                        <a:latin typeface="Cambria Math" panose="02040503050406030204" pitchFamily="18" charset="0"/>
                      </a:rPr>
                      <m:t>=</m:t>
                    </m:r>
                    <m:r>
                      <a:rPr lang="en-US" sz="2400" b="0" i="1" dirty="0" smtClean="0">
                        <a:latin typeface="Cambria Math" panose="02040503050406030204" pitchFamily="18" charset="0"/>
                      </a:rPr>
                      <m:t>𝐴𝑙𝑡𝑎</m:t>
                    </m:r>
                    <m:r>
                      <a:rPr lang="es-ES_tradnl" sz="2400" i="1" dirty="0">
                        <a:latin typeface="Cambria Math" panose="02040503050406030204" pitchFamily="18" charset="0"/>
                      </a:rPr>
                      <m:t> </m:t>
                    </m:r>
                  </m:oMath>
                </a14:m>
                <a:endParaRPr lang="es-ES_tradnl" sz="2400" dirty="0"/>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m:t>
                        </m:r>
                        <m:r>
                          <a:rPr lang="en-US" sz="2400" b="0" i="1" smtClean="0">
                            <a:latin typeface="Cambria Math" panose="02040503050406030204" pitchFamily="18" charset="0"/>
                          </a:rPr>
                          <m:t>𝐻</m:t>
                        </m:r>
                      </m:e>
                    </m:d>
                  </m:oMath>
                </a14:m>
                <a:r>
                  <a:rPr lang="es-ES_tradnl" sz="2400" dirty="0"/>
                  <a:t> equivale a </a:t>
                </a:r>
                <a14:m>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b="0" i="1" smtClean="0">
                            <a:latin typeface="Cambria Math" panose="02040503050406030204" pitchFamily="18" charset="0"/>
                          </a:rPr>
                          <m:t>𝐷𝑒𝑠𝑎𝑝𝑟𝑢𝑒𝑏𝑎</m:t>
                        </m:r>
                      </m:e>
                    </m:d>
                  </m:oMath>
                </a14:m>
                <a:endParaRPr lang="es-ES_tradnl" sz="2400" dirty="0"/>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m:t>
                        </m:r>
                        <m:r>
                          <a:rPr lang="en-US" sz="2400" b="0" i="1" smtClean="0">
                            <a:latin typeface="Cambria Math" panose="02040503050406030204" pitchFamily="18" charset="0"/>
                          </a:rPr>
                          <m:t>𝐻</m:t>
                        </m:r>
                      </m:e>
                      <m:e>
                        <m:r>
                          <a:rPr lang="en-US" sz="2400" b="0" i="1" smtClean="0">
                            <a:latin typeface="Cambria Math" panose="02040503050406030204" pitchFamily="18" charset="0"/>
                          </a:rPr>
                          <m:t>𝐸</m:t>
                        </m:r>
                      </m:e>
                    </m:d>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𝑃</m:t>
                        </m:r>
                        <m:r>
                          <a:rPr lang="en-US" sz="2400" b="0" i="1" smtClean="0">
                            <a:latin typeface="Cambria Math" panose="02040503050406030204" pitchFamily="18" charset="0"/>
                          </a:rPr>
                          <m:t>(</m:t>
                        </m:r>
                        <m:r>
                          <a:rPr lang="en-US" sz="2400" b="0" i="1" smtClean="0">
                            <a:latin typeface="Cambria Math" panose="02040503050406030204" pitchFamily="18" charset="0"/>
                          </a:rPr>
                          <m:t>𝐴𝑙𝑡𝑜</m:t>
                        </m:r>
                        <m:r>
                          <a:rPr lang="en-US" sz="2400" b="0" i="1" smtClean="0">
                            <a:latin typeface="Cambria Math" panose="02040503050406030204" pitchFamily="18" charset="0"/>
                          </a:rPr>
                          <m:t>|</m:t>
                        </m:r>
                        <m:r>
                          <a:rPr lang="en-US" sz="2400" b="0" i="1" smtClean="0">
                            <a:latin typeface="Cambria Math" panose="02040503050406030204" pitchFamily="18" charset="0"/>
                          </a:rPr>
                          <m:t>𝐷𝑒𝑠𝑎𝑝𝑟𝑢𝑒𝑏𝑎</m:t>
                        </m:r>
                        <m:r>
                          <a:rPr lang="en-US" sz="2400" b="0" i="1" smtClean="0">
                            <a:latin typeface="Cambria Math" panose="02040503050406030204" pitchFamily="18" charset="0"/>
                          </a:rPr>
                          <m:t>)</m:t>
                        </m:r>
                        <m:r>
                          <a:rPr lang="en-US" sz="2400" i="1">
                            <a:latin typeface="Cambria Math" panose="02040503050406030204" pitchFamily="18" charset="0"/>
                          </a:rPr>
                          <m:t>𝑃</m:t>
                        </m:r>
                        <m:r>
                          <a:rPr lang="en-US" sz="2400" i="1">
                            <a:latin typeface="Cambria Math" panose="02040503050406030204" pitchFamily="18" charset="0"/>
                          </a:rPr>
                          <m:t>(</m:t>
                        </m:r>
                        <m:r>
                          <a:rPr lang="en-US" sz="2400" b="0" i="1" smtClean="0">
                            <a:latin typeface="Cambria Math" panose="02040503050406030204" pitchFamily="18" charset="0"/>
                          </a:rPr>
                          <m:t>𝐿𝑦𝑃</m:t>
                        </m:r>
                        <m:r>
                          <a:rPr lang="en-US" sz="2400" i="1">
                            <a:latin typeface="Cambria Math" panose="02040503050406030204" pitchFamily="18" charset="0"/>
                          </a:rPr>
                          <m:t>|</m:t>
                        </m:r>
                        <m:r>
                          <a:rPr lang="en-US" sz="2400" i="1">
                            <a:latin typeface="Cambria Math" panose="02040503050406030204" pitchFamily="18" charset="0"/>
                          </a:rPr>
                          <m:t>𝐷𝑒𝑠𝑎𝑝𝑟𝑢𝑒𝑏𝑎</m:t>
                        </m:r>
                        <m:r>
                          <a:rPr lang="en-US" sz="2400" b="0" i="1" smtClean="0">
                            <a:latin typeface="Cambria Math" panose="02040503050406030204" pitchFamily="18" charset="0"/>
                          </a:rPr>
                          <m:t>)</m:t>
                        </m:r>
                        <m:r>
                          <a:rPr lang="en-US" sz="2400" i="1">
                            <a:latin typeface="Cambria Math" panose="02040503050406030204" pitchFamily="18" charset="0"/>
                          </a:rPr>
                          <m:t>𝑃</m:t>
                        </m:r>
                        <m:r>
                          <a:rPr lang="en-US" sz="2400" i="1">
                            <a:latin typeface="Cambria Math" panose="02040503050406030204" pitchFamily="18" charset="0"/>
                          </a:rPr>
                          <m:t>(</m:t>
                        </m:r>
                        <m:r>
                          <a:rPr lang="en-US" sz="2400" i="1">
                            <a:latin typeface="Cambria Math" panose="02040503050406030204" pitchFamily="18" charset="0"/>
                          </a:rPr>
                          <m:t>𝐴𝑙𝑡𝑎</m:t>
                        </m:r>
                        <m:r>
                          <a:rPr lang="en-US" sz="2400" i="1">
                            <a:latin typeface="Cambria Math" panose="02040503050406030204" pitchFamily="18" charset="0"/>
                          </a:rPr>
                          <m:t>|</m:t>
                        </m:r>
                        <m:r>
                          <a:rPr lang="en-US" sz="2400" i="1">
                            <a:latin typeface="Cambria Math" panose="02040503050406030204" pitchFamily="18" charset="0"/>
                          </a:rPr>
                          <m:t>𝐷𝑒𝑠𝑎𝑝𝑟𝑢𝑒𝑏𝑎</m:t>
                        </m:r>
                        <m:r>
                          <a:rPr lang="en-US" sz="2400" b="0" i="1" smtClean="0">
                            <a:latin typeface="Cambria Math" panose="02040503050406030204" pitchFamily="18" charset="0"/>
                          </a:rPr>
                          <m:t>)</m:t>
                        </m:r>
                        <m:r>
                          <a:rPr lang="en-US" sz="2400" i="1">
                            <a:latin typeface="Cambria Math" panose="02040503050406030204" pitchFamily="18" charset="0"/>
                          </a:rPr>
                          <m:t>𝑃</m:t>
                        </m:r>
                        <m:r>
                          <a:rPr lang="en-US" sz="2400" i="1">
                            <a:latin typeface="Cambria Math" panose="02040503050406030204" pitchFamily="18" charset="0"/>
                          </a:rPr>
                          <m:t>(</m:t>
                        </m:r>
                        <m:r>
                          <a:rPr lang="en-US" sz="2400" i="1">
                            <a:latin typeface="Cambria Math" panose="02040503050406030204" pitchFamily="18" charset="0"/>
                          </a:rPr>
                          <m:t>𝐷𝑒𝑠𝑎𝑝𝑟𝑢𝑒𝑏𝑎</m:t>
                        </m:r>
                        <m:r>
                          <a:rPr lang="en-US" sz="2400" b="0" i="1" smtClean="0">
                            <a:latin typeface="Cambria Math" panose="02040503050406030204" pitchFamily="18" charset="0"/>
                          </a:rPr>
                          <m:t>)</m:t>
                        </m:r>
                      </m:num>
                      <m:den>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𝐴𝑙𝑡𝑜</m:t>
                            </m:r>
                          </m:e>
                        </m:d>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𝐿𝑦𝑃</m:t>
                            </m:r>
                          </m:e>
                        </m:d>
                        <m:r>
                          <a:rPr lang="en-US" sz="2400" b="0" i="1" smtClean="0">
                            <a:latin typeface="Cambria Math" panose="02040503050406030204" pitchFamily="18" charset="0"/>
                          </a:rPr>
                          <m:t>𝑃</m:t>
                        </m:r>
                        <m:r>
                          <a:rPr lang="en-US" sz="2400" b="0" i="1" smtClean="0">
                            <a:latin typeface="Cambria Math" panose="02040503050406030204" pitchFamily="18" charset="0"/>
                          </a:rPr>
                          <m:t>(</m:t>
                        </m:r>
                        <m:r>
                          <a:rPr lang="en-US" sz="2400" b="0" i="1" smtClean="0">
                            <a:latin typeface="Cambria Math" panose="02040503050406030204" pitchFamily="18" charset="0"/>
                          </a:rPr>
                          <m:t>𝐴𝑙𝑡𝑜</m:t>
                        </m:r>
                        <m:r>
                          <a:rPr lang="en-US" sz="2400" b="0" i="1" smtClean="0">
                            <a:latin typeface="Cambria Math" panose="02040503050406030204" pitchFamily="18" charset="0"/>
                          </a:rPr>
                          <m:t>)</m:t>
                        </m:r>
                      </m:den>
                    </m:f>
                  </m:oMath>
                </a14:m>
                <a:r>
                  <a:rPr lang="es-ES_tradnl" sz="2400" dirty="0"/>
                  <a:t> </a:t>
                </a:r>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m:t>
                        </m:r>
                        <m:r>
                          <a:rPr lang="en-US" sz="2400" b="0" i="1" smtClean="0">
                            <a:latin typeface="Cambria Math" panose="02040503050406030204" pitchFamily="18" charset="0"/>
                          </a:rPr>
                          <m:t>𝐻</m:t>
                        </m:r>
                      </m:e>
                      <m:e>
                        <m:r>
                          <a:rPr lang="en-US" sz="2400" b="0" i="1" smtClean="0">
                            <a:latin typeface="Cambria Math" panose="02040503050406030204" pitchFamily="18" charset="0"/>
                          </a:rPr>
                          <m:t>𝐸</m:t>
                        </m:r>
                      </m:e>
                    </m:d>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0.25 ∗ 0.25 ∗ 0.25 ∗ 0.4</m:t>
                        </m:r>
                      </m:num>
                      <m:den>
                        <m:r>
                          <a:rPr lang="en-US" sz="2400" b="0" i="1" smtClean="0">
                            <a:latin typeface="Cambria Math" panose="02040503050406030204" pitchFamily="18" charset="0"/>
                          </a:rPr>
                          <m:t>0.3 ∗ 0.4 ∗0.5</m:t>
                        </m:r>
                      </m:den>
                    </m:f>
                    <m:r>
                      <a:rPr lang="en-US" sz="2400" b="0" i="1" smtClean="0">
                        <a:latin typeface="Cambria Math" panose="02040503050406030204" pitchFamily="18" charset="0"/>
                      </a:rPr>
                      <m:t>= </m:t>
                    </m:r>
                  </m:oMath>
                </a14:m>
                <a:r>
                  <a:rPr lang="es-ES_tradnl" sz="2400" dirty="0"/>
                  <a:t>0.10 </a:t>
                </a:r>
              </a:p>
              <a:p>
                <a:pPr marL="0" indent="0">
                  <a:buNone/>
                </a:pPr>
                <a:endParaRPr lang="es-ES_tradnl" sz="2400" dirty="0"/>
              </a:p>
              <a:p>
                <a:pPr marL="0" indent="0">
                  <a:buNone/>
                </a:pPr>
                <a:endParaRPr lang="es-ES_tradnl" sz="2400" dirty="0"/>
              </a:p>
            </p:txBody>
          </p:sp>
        </mc:Choice>
        <mc:Fallback xmlns="">
          <p:sp>
            <p:nvSpPr>
              <p:cNvPr id="14" name="Content Placeholder 3">
                <a:extLst>
                  <a:ext uri="{FF2B5EF4-FFF2-40B4-BE49-F238E27FC236}">
                    <a16:creationId xmlns:a16="http://schemas.microsoft.com/office/drawing/2014/main" id="{6FF2BDEF-6401-139A-B629-2BBD9E79D1AC}"/>
                  </a:ext>
                </a:extLst>
              </p:cNvPr>
              <p:cNvSpPr>
                <a:spLocks noGrp="1" noRot="1" noChangeAspect="1" noMove="1" noResize="1" noEditPoints="1" noAdjustHandles="1" noChangeArrowheads="1" noChangeShapeType="1" noTextEdit="1"/>
              </p:cNvSpPr>
              <p:nvPr>
                <p:ph idx="1"/>
              </p:nvPr>
            </p:nvSpPr>
            <p:spPr>
              <a:xfrm>
                <a:off x="700636" y="1766047"/>
                <a:ext cx="10691264" cy="4163166"/>
              </a:xfrm>
              <a:blipFill>
                <a:blip r:embed="rId3"/>
                <a:stretch>
                  <a:fillRect l="-949" t="-912"/>
                </a:stretch>
              </a:blipFill>
            </p:spPr>
            <p:txBody>
              <a:bodyPr/>
              <a:lstStyle/>
              <a:p>
                <a:r>
                  <a:rPr lang="es-ES_tradnl">
                    <a:noFill/>
                  </a:rPr>
                  <a:t> </a:t>
                </a:r>
              </a:p>
            </p:txBody>
          </p:sp>
        </mc:Fallback>
      </mc:AlternateContent>
    </p:spTree>
    <p:extLst>
      <p:ext uri="{BB962C8B-B14F-4D97-AF65-F5344CB8AC3E}">
        <p14:creationId xmlns:p14="http://schemas.microsoft.com/office/powerpoint/2010/main" val="84217667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84</a:t>
            </a:fld>
            <a:endParaRPr lang="en-US"/>
          </a:p>
        </p:txBody>
      </p:sp>
      <mc:AlternateContent xmlns:mc="http://schemas.openxmlformats.org/markup-compatibility/2006" xmlns:a14="http://schemas.microsoft.com/office/drawing/2010/main">
        <mc:Choice Requires="a14">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2400" dirty="0"/>
                  <a:t>Normalizamos:</a:t>
                </a:r>
              </a:p>
              <a:p>
                <a:pPr marL="0" indent="0">
                  <a:buNone/>
                </a:pPr>
                <a14:m>
                  <m:oMathPara xmlns:m="http://schemas.openxmlformats.org/officeDocument/2006/math">
                    <m:oMathParaPr>
                      <m:jc m:val="left"/>
                    </m:oMathParaPr>
                    <m:oMath xmlns:m="http://schemas.openxmlformats.org/officeDocument/2006/math">
                      <m:r>
                        <a:rPr lang="en-US" sz="2400" i="1">
                          <a:latin typeface="Cambria Math" panose="02040503050406030204" pitchFamily="18" charset="0"/>
                        </a:rPr>
                        <m:t>𝑆𝑢𝑚𝑎</m:t>
                      </m:r>
                      <m:r>
                        <a:rPr lang="en-US" sz="2400" i="1">
                          <a:latin typeface="Cambria Math" panose="02040503050406030204" pitchFamily="18" charset="0"/>
                        </a:rPr>
                        <m:t>=</m:t>
                      </m:r>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𝐻</m:t>
                          </m:r>
                        </m:e>
                        <m:e>
                          <m:r>
                            <a:rPr lang="en-US" sz="2400" i="1">
                              <a:latin typeface="Cambria Math" panose="02040503050406030204" pitchFamily="18" charset="0"/>
                            </a:rPr>
                            <m:t>𝐸</m:t>
                          </m:r>
                        </m:e>
                      </m:d>
                      <m:r>
                        <a:rPr lang="en-US" sz="2400" b="0" i="1" smtClean="0">
                          <a:latin typeface="Cambria Math" panose="02040503050406030204" pitchFamily="18" charset="0"/>
                        </a:rPr>
                        <m:t>+</m:t>
                      </m:r>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m:t>
                          </m:r>
                          <m:r>
                            <a:rPr lang="en-US" sz="2400" i="1">
                              <a:latin typeface="Cambria Math" panose="02040503050406030204" pitchFamily="18" charset="0"/>
                            </a:rPr>
                            <m:t>𝐻</m:t>
                          </m:r>
                        </m:e>
                        <m:e>
                          <m:r>
                            <a:rPr lang="en-US" sz="2400" i="1">
                              <a:latin typeface="Cambria Math" panose="02040503050406030204" pitchFamily="18" charset="0"/>
                            </a:rPr>
                            <m:t>𝐸</m:t>
                          </m:r>
                        </m:e>
                      </m:d>
                      <m:r>
                        <a:rPr lang="en-US" sz="2400" b="0" i="1" smtClean="0">
                          <a:latin typeface="Cambria Math" panose="02040503050406030204" pitchFamily="18" charset="0"/>
                        </a:rPr>
                        <m:t>=1.11+0.10=1.21</m:t>
                      </m:r>
                    </m:oMath>
                  </m:oMathPara>
                </a14:m>
                <a:endParaRPr lang="es-ES_tradnl" sz="2400" dirty="0"/>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𝐻</m:t>
                        </m:r>
                      </m:e>
                      <m:e>
                        <m:r>
                          <a:rPr lang="en-US" sz="2400" b="0" i="1" smtClean="0">
                            <a:latin typeface="Cambria Math" panose="02040503050406030204" pitchFamily="18" charset="0"/>
                          </a:rPr>
                          <m:t>𝐸</m:t>
                        </m:r>
                      </m:e>
                    </m:d>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1.11</m:t>
                        </m:r>
                      </m:num>
                      <m:den>
                        <m:r>
                          <a:rPr lang="en-US" sz="2400" b="0" i="1" smtClean="0">
                            <a:latin typeface="Cambria Math" panose="02040503050406030204" pitchFamily="18" charset="0"/>
                          </a:rPr>
                          <m:t>1.21</m:t>
                        </m:r>
                      </m:den>
                    </m:f>
                    <m:r>
                      <a:rPr lang="en-US" sz="2400" b="0" i="1" smtClean="0">
                        <a:latin typeface="Cambria Math" panose="02040503050406030204" pitchFamily="18" charset="0"/>
                      </a:rPr>
                      <m:t>= </m:t>
                    </m:r>
                  </m:oMath>
                </a14:m>
                <a:r>
                  <a:rPr lang="es-ES_tradnl" sz="2400" dirty="0"/>
                  <a:t>0.92 </a:t>
                </a:r>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m:t>
                        </m:r>
                        <m:r>
                          <a:rPr lang="en-US" sz="2400" b="0" i="1" smtClean="0">
                            <a:latin typeface="Cambria Math" panose="02040503050406030204" pitchFamily="18" charset="0"/>
                          </a:rPr>
                          <m:t>𝐻</m:t>
                        </m:r>
                      </m:e>
                      <m:e>
                        <m:r>
                          <a:rPr lang="en-US" sz="2400" b="0" i="1" smtClean="0">
                            <a:latin typeface="Cambria Math" panose="02040503050406030204" pitchFamily="18" charset="0"/>
                          </a:rPr>
                          <m:t>𝐸</m:t>
                        </m:r>
                      </m:e>
                    </m:d>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0.1</m:t>
                        </m:r>
                      </m:num>
                      <m:den>
                        <m:r>
                          <a:rPr lang="en-US" sz="2400" b="0" i="1" smtClean="0">
                            <a:latin typeface="Cambria Math" panose="02040503050406030204" pitchFamily="18" charset="0"/>
                          </a:rPr>
                          <m:t>1.21</m:t>
                        </m:r>
                      </m:den>
                    </m:f>
                    <m:r>
                      <a:rPr lang="en-US" sz="2400" b="0" i="1" smtClean="0">
                        <a:latin typeface="Cambria Math" panose="02040503050406030204" pitchFamily="18" charset="0"/>
                      </a:rPr>
                      <m:t>= </m:t>
                    </m:r>
                  </m:oMath>
                </a14:m>
                <a:r>
                  <a:rPr lang="es-ES_tradnl" sz="2400" dirty="0"/>
                  <a:t>0.08 </a:t>
                </a:r>
              </a:p>
              <a:p>
                <a:pPr marL="0" indent="0">
                  <a:buNone/>
                </a:pPr>
                <a:r>
                  <a:rPr lang="es-ES_tradnl" sz="2400" dirty="0"/>
                  <a:t>Dado que, si un alumno le dedica muchas horas, estudia practicando y leyendo, y tiene buenas notas, va a aprobar el examen.</a:t>
                </a:r>
              </a:p>
              <a:p>
                <a:pPr marL="0" indent="0">
                  <a:buNone/>
                </a:pPr>
                <a:endParaRPr lang="es-ES_tradnl" sz="2400" dirty="0"/>
              </a:p>
            </p:txBody>
          </p:sp>
        </mc:Choice>
        <mc:Fallback xmlns="">
          <p:sp>
            <p:nvSpPr>
              <p:cNvPr id="14" name="Content Placeholder 3">
                <a:extLst>
                  <a:ext uri="{FF2B5EF4-FFF2-40B4-BE49-F238E27FC236}">
                    <a16:creationId xmlns:a16="http://schemas.microsoft.com/office/drawing/2014/main" id="{6FF2BDEF-6401-139A-B629-2BBD9E79D1AC}"/>
                  </a:ext>
                </a:extLst>
              </p:cNvPr>
              <p:cNvSpPr>
                <a:spLocks noGrp="1" noRot="1" noChangeAspect="1" noMove="1" noResize="1" noEditPoints="1" noAdjustHandles="1" noChangeArrowheads="1" noChangeShapeType="1" noTextEdit="1"/>
              </p:cNvSpPr>
              <p:nvPr>
                <p:ph idx="1"/>
              </p:nvPr>
            </p:nvSpPr>
            <p:spPr>
              <a:xfrm>
                <a:off x="700636" y="1766047"/>
                <a:ext cx="10691264" cy="4163166"/>
              </a:xfrm>
              <a:blipFill>
                <a:blip r:embed="rId3"/>
                <a:stretch>
                  <a:fillRect l="-949" t="-912" r="-1186"/>
                </a:stretch>
              </a:blipFill>
            </p:spPr>
            <p:txBody>
              <a:bodyPr/>
              <a:lstStyle/>
              <a:p>
                <a:r>
                  <a:rPr lang="es-ES_tradnl">
                    <a:noFill/>
                  </a:rPr>
                  <a:t> </a:t>
                </a:r>
              </a:p>
            </p:txBody>
          </p:sp>
        </mc:Fallback>
      </mc:AlternateContent>
    </p:spTree>
    <p:extLst>
      <p:ext uri="{BB962C8B-B14F-4D97-AF65-F5344CB8AC3E}">
        <p14:creationId xmlns:p14="http://schemas.microsoft.com/office/powerpoint/2010/main" val="122255781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85</a:t>
            </a:fld>
            <a:endParaRPr lang="en-US"/>
          </a:p>
        </p:txBody>
      </p:sp>
      <mc:AlternateContent xmlns:mc="http://schemas.openxmlformats.org/markup-compatibility/2006">
        <mc:Choice xmlns:a14="http://schemas.microsoft.com/office/drawing/2010/main" Requires="a14">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2400" dirty="0"/>
                  <a:t>Normalizamos:</a:t>
                </a:r>
              </a:p>
              <a:p>
                <a:pPr marL="0" indent="0">
                  <a:buNone/>
                </a:pPr>
                <a14:m>
                  <m:oMathPara xmlns:m="http://schemas.openxmlformats.org/officeDocument/2006/math">
                    <m:oMathParaPr>
                      <m:jc m:val="left"/>
                    </m:oMathParaPr>
                    <m:oMath xmlns:m="http://schemas.openxmlformats.org/officeDocument/2006/math">
                      <m:r>
                        <a:rPr lang="en-US" sz="2400" i="1">
                          <a:latin typeface="Cambria Math" panose="02040503050406030204" pitchFamily="18" charset="0"/>
                        </a:rPr>
                        <m:t>𝑆𝑢𝑚𝑎</m:t>
                      </m:r>
                      <m:r>
                        <a:rPr lang="en-US" sz="2400" i="1">
                          <a:latin typeface="Cambria Math" panose="02040503050406030204" pitchFamily="18" charset="0"/>
                        </a:rPr>
                        <m:t>=</m:t>
                      </m:r>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𝐻</m:t>
                          </m:r>
                        </m:e>
                        <m:e>
                          <m:r>
                            <a:rPr lang="en-US" sz="2400" i="1">
                              <a:latin typeface="Cambria Math" panose="02040503050406030204" pitchFamily="18" charset="0"/>
                            </a:rPr>
                            <m:t>𝐸</m:t>
                          </m:r>
                        </m:e>
                      </m:d>
                      <m:r>
                        <a:rPr lang="en-US" sz="2400" b="0" i="1" smtClean="0">
                          <a:latin typeface="Cambria Math" panose="02040503050406030204" pitchFamily="18" charset="0"/>
                        </a:rPr>
                        <m:t>+</m:t>
                      </m:r>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m:t>
                          </m:r>
                          <m:r>
                            <a:rPr lang="en-US" sz="2400" i="1">
                              <a:latin typeface="Cambria Math" panose="02040503050406030204" pitchFamily="18" charset="0"/>
                            </a:rPr>
                            <m:t>𝐻</m:t>
                          </m:r>
                        </m:e>
                        <m:e>
                          <m:r>
                            <a:rPr lang="en-US" sz="2400" i="1">
                              <a:latin typeface="Cambria Math" panose="02040503050406030204" pitchFamily="18" charset="0"/>
                            </a:rPr>
                            <m:t>𝐸</m:t>
                          </m:r>
                        </m:e>
                      </m:d>
                      <m:r>
                        <a:rPr lang="en-US" sz="2400" b="0" i="1" smtClean="0">
                          <a:latin typeface="Cambria Math" panose="02040503050406030204" pitchFamily="18" charset="0"/>
                        </a:rPr>
                        <m:t>=1.11+0.10=1.21</m:t>
                      </m:r>
                    </m:oMath>
                  </m:oMathPara>
                </a14:m>
                <a:endParaRPr lang="es-ES_tradnl" sz="2400" dirty="0"/>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𝐻</m:t>
                        </m:r>
                      </m:e>
                      <m:e>
                        <m:r>
                          <a:rPr lang="en-US" sz="2400" b="0" i="1" smtClean="0">
                            <a:latin typeface="Cambria Math" panose="02040503050406030204" pitchFamily="18" charset="0"/>
                          </a:rPr>
                          <m:t>𝐸</m:t>
                        </m:r>
                      </m:e>
                    </m:d>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1.11</m:t>
                        </m:r>
                      </m:num>
                      <m:den>
                        <m:r>
                          <a:rPr lang="en-US" sz="2400" b="0" i="1" smtClean="0">
                            <a:latin typeface="Cambria Math" panose="02040503050406030204" pitchFamily="18" charset="0"/>
                          </a:rPr>
                          <m:t>1.21</m:t>
                        </m:r>
                      </m:den>
                    </m:f>
                    <m:r>
                      <a:rPr lang="en-US" sz="2400" b="0" i="1" smtClean="0">
                        <a:latin typeface="Cambria Math" panose="02040503050406030204" pitchFamily="18" charset="0"/>
                      </a:rPr>
                      <m:t>= </m:t>
                    </m:r>
                  </m:oMath>
                </a14:m>
                <a:r>
                  <a:rPr lang="es-ES_tradnl" sz="2400" dirty="0"/>
                  <a:t>0.92 </a:t>
                </a:r>
              </a:p>
              <a:p>
                <a:pPr marL="0" indent="0">
                  <a:buNone/>
                </a:pPr>
                <a14:m>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m:t>
                        </m:r>
                        <m:r>
                          <a:rPr lang="en-US" sz="2400" b="0" i="1" smtClean="0">
                            <a:latin typeface="Cambria Math" panose="02040503050406030204" pitchFamily="18" charset="0"/>
                          </a:rPr>
                          <m:t>𝐻</m:t>
                        </m:r>
                      </m:e>
                      <m:e>
                        <m:r>
                          <a:rPr lang="en-US" sz="2400" b="0" i="1" smtClean="0">
                            <a:latin typeface="Cambria Math" panose="02040503050406030204" pitchFamily="18" charset="0"/>
                          </a:rPr>
                          <m:t>𝐸</m:t>
                        </m:r>
                      </m:e>
                    </m:d>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0.1</m:t>
                        </m:r>
                      </m:num>
                      <m:den>
                        <m:r>
                          <a:rPr lang="en-US" sz="2400" b="0" i="1" smtClean="0">
                            <a:latin typeface="Cambria Math" panose="02040503050406030204" pitchFamily="18" charset="0"/>
                          </a:rPr>
                          <m:t>1.21</m:t>
                        </m:r>
                      </m:den>
                    </m:f>
                    <m:r>
                      <a:rPr lang="en-US" sz="2400" b="0" i="1" smtClean="0">
                        <a:latin typeface="Cambria Math" panose="02040503050406030204" pitchFamily="18" charset="0"/>
                      </a:rPr>
                      <m:t>= </m:t>
                    </m:r>
                  </m:oMath>
                </a14:m>
                <a:r>
                  <a:rPr lang="es-ES_tradnl" sz="2400" dirty="0"/>
                  <a:t>0.08 </a:t>
                </a:r>
              </a:p>
              <a:p>
                <a:pPr marL="0" indent="0">
                  <a:buNone/>
                </a:pPr>
                <a:r>
                  <a:rPr lang="es-ES_tradnl" sz="2400" dirty="0"/>
                  <a:t>Dado que, si un alumno le dedica muchas horas, estudia practicando y leyendo, y tiene buenas notas, va a aprobar el examen.</a:t>
                </a:r>
              </a:p>
              <a:p>
                <a:pPr marL="0" indent="0">
                  <a:buNone/>
                </a:pPr>
                <a:endParaRPr lang="es-ES_tradnl" sz="2400" dirty="0"/>
              </a:p>
            </p:txBody>
          </p:sp>
        </mc:Choice>
        <mc:Fallback>
          <p:sp>
            <p:nvSpPr>
              <p:cNvPr id="14" name="Content Placeholder 3">
                <a:extLst>
                  <a:ext uri="{FF2B5EF4-FFF2-40B4-BE49-F238E27FC236}">
                    <a16:creationId xmlns:a16="http://schemas.microsoft.com/office/drawing/2014/main" id="{6FF2BDEF-6401-139A-B629-2BBD9E79D1AC}"/>
                  </a:ext>
                </a:extLst>
              </p:cNvPr>
              <p:cNvSpPr>
                <a:spLocks noGrp="1" noRot="1" noChangeAspect="1" noMove="1" noResize="1" noEditPoints="1" noAdjustHandles="1" noChangeArrowheads="1" noChangeShapeType="1" noTextEdit="1"/>
              </p:cNvSpPr>
              <p:nvPr>
                <p:ph idx="1"/>
              </p:nvPr>
            </p:nvSpPr>
            <p:spPr>
              <a:xfrm>
                <a:off x="700636" y="1766047"/>
                <a:ext cx="10691264" cy="4163166"/>
              </a:xfrm>
              <a:blipFill>
                <a:blip r:embed="rId3"/>
                <a:stretch>
                  <a:fillRect l="-949" t="-912" r="-1186"/>
                </a:stretch>
              </a:blipFill>
            </p:spPr>
            <p:txBody>
              <a:bodyPr/>
              <a:lstStyle/>
              <a:p>
                <a:r>
                  <a:rPr lang="es-ES_tradnl">
                    <a:noFill/>
                  </a:rPr>
                  <a:t> </a:t>
                </a:r>
              </a:p>
            </p:txBody>
          </p:sp>
        </mc:Fallback>
      </mc:AlternateContent>
      <p:sp>
        <p:nvSpPr>
          <p:cNvPr id="3" name="Rectangle 2">
            <a:extLst>
              <a:ext uri="{FF2B5EF4-FFF2-40B4-BE49-F238E27FC236}">
                <a16:creationId xmlns:a16="http://schemas.microsoft.com/office/drawing/2014/main" id="{05868AD5-CD68-60BB-9B06-5C60CC281E34}"/>
              </a:ext>
            </a:extLst>
          </p:cNvPr>
          <p:cNvSpPr/>
          <p:nvPr/>
        </p:nvSpPr>
        <p:spPr>
          <a:xfrm>
            <a:off x="1283819" y="2393576"/>
            <a:ext cx="9789459" cy="2070847"/>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En el contexto del clasificador </a:t>
            </a:r>
            <a:r>
              <a:rPr lang="es-ES_tradnl" dirty="0" err="1"/>
              <a:t>Naive</a:t>
            </a:r>
            <a:r>
              <a:rPr lang="es-ES_tradnl" dirty="0"/>
              <a:t> Bayes, las probabilidades condicionales pueden sumar más de uno debido a la independencia asumida entre las características, lo que puede resultar en una sobreestimación. </a:t>
            </a:r>
          </a:p>
          <a:p>
            <a:pPr algn="ctr"/>
            <a:endParaRPr lang="es-ES_tradnl" dirty="0"/>
          </a:p>
          <a:p>
            <a:pPr algn="ctr"/>
            <a:r>
              <a:rPr lang="es-ES_tradnl" dirty="0"/>
              <a:t>Aunque una probabilidad no puede ser mayor que uno, en este contexto, este valor no invalida el resultado, pero para interpretarlas como una distribución de probabilidad válida, normalizamos.</a:t>
            </a:r>
          </a:p>
        </p:txBody>
      </p:sp>
    </p:spTree>
    <p:extLst>
      <p:ext uri="{BB962C8B-B14F-4D97-AF65-F5344CB8AC3E}">
        <p14:creationId xmlns:p14="http://schemas.microsoft.com/office/powerpoint/2010/main" val="270213828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86</a:t>
            </a:fld>
            <a:endParaRPr lang="en-US"/>
          </a:p>
        </p:txBody>
      </p:sp>
      <mc:AlternateContent xmlns:mc="http://schemas.openxmlformats.org/markup-compatibility/2006">
        <mc:Choice xmlns:a14="http://schemas.microsoft.com/office/drawing/2010/main" Requires="a14">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2400" dirty="0"/>
                  <a:t>En general, dado que el denominador es siempre el mismo, lo que se calcula es solo el numerador, y el clasificador clasifica con la clase que es mayor:</a:t>
                </a:r>
              </a:p>
              <a:p>
                <a14:m>
                  <m:oMath xmlns:m="http://schemas.openxmlformats.org/officeDocument/2006/math">
                    <m:r>
                      <a:rPr lang="en-US" sz="2400" i="1" smtClean="0">
                        <a:solidFill>
                          <a:srgbClr val="00B050"/>
                        </a:solidFill>
                        <a:latin typeface="Cambria Math" panose="02040503050406030204" pitchFamily="18" charset="0"/>
                      </a:rPr>
                      <m:t>𝑃</m:t>
                    </m:r>
                    <m:d>
                      <m:dPr>
                        <m:ctrlPr>
                          <a:rPr lang="en-US" sz="2400" i="1">
                            <a:solidFill>
                              <a:srgbClr val="00B050"/>
                            </a:solidFill>
                            <a:latin typeface="Cambria Math" panose="02040503050406030204" pitchFamily="18" charset="0"/>
                          </a:rPr>
                        </m:ctrlPr>
                      </m:dPr>
                      <m:e>
                        <m:r>
                          <a:rPr lang="en-US" sz="2400" b="0" i="1" smtClean="0">
                            <a:solidFill>
                              <a:srgbClr val="00B050"/>
                            </a:solidFill>
                            <a:latin typeface="Cambria Math" panose="02040503050406030204" pitchFamily="18" charset="0"/>
                          </a:rPr>
                          <m:t>𝐻</m:t>
                        </m:r>
                        <m:r>
                          <a:rPr lang="en-US" sz="2400" b="0" i="1" smtClean="0">
                            <a:solidFill>
                              <a:srgbClr val="00B050"/>
                            </a:solidFill>
                            <a:latin typeface="Cambria Math" panose="02040503050406030204" pitchFamily="18" charset="0"/>
                          </a:rPr>
                          <m:t>|</m:t>
                        </m:r>
                        <m:r>
                          <a:rPr lang="en-US" sz="2400" b="0" i="1" smtClean="0">
                            <a:solidFill>
                              <a:srgbClr val="00B050"/>
                            </a:solidFill>
                            <a:latin typeface="Cambria Math" panose="02040503050406030204" pitchFamily="18" charset="0"/>
                          </a:rPr>
                          <m:t>𝐸</m:t>
                        </m:r>
                      </m:e>
                    </m:d>
                    <m:r>
                      <a:rPr lang="en-US" sz="2400" b="0" i="1" smtClean="0">
                        <a:solidFill>
                          <a:srgbClr val="00B050"/>
                        </a:solidFill>
                        <a:latin typeface="Cambria Math" panose="02040503050406030204" pitchFamily="18" charset="0"/>
                      </a:rPr>
                      <m:t>=</m:t>
                    </m:r>
                    <m:r>
                      <a:rPr lang="en-US" sz="2400" i="1">
                        <a:solidFill>
                          <a:srgbClr val="00B050"/>
                        </a:solidFill>
                        <a:latin typeface="Cambria Math" panose="02040503050406030204" pitchFamily="18" charset="0"/>
                      </a:rPr>
                      <m:t>0.333 ∗ 0.5 ∗ 0.667 ∗ 0.6</m:t>
                    </m:r>
                    <m:r>
                      <a:rPr lang="en-US" sz="2400" b="0" i="1" smtClean="0">
                        <a:solidFill>
                          <a:srgbClr val="00B050"/>
                        </a:solidFill>
                        <a:latin typeface="Cambria Math" panose="02040503050406030204" pitchFamily="18" charset="0"/>
                      </a:rPr>
                      <m:t>=0.06</m:t>
                    </m:r>
                    <m:r>
                      <a:rPr lang="en-US" sz="2400" b="0" i="1" smtClean="0">
                        <a:solidFill>
                          <a:srgbClr val="00B050"/>
                        </a:solidFill>
                        <a:latin typeface="Cambria Math" panose="02040503050406030204" pitchFamily="18" charset="0"/>
                      </a:rPr>
                      <m:t>663</m:t>
                    </m:r>
                  </m:oMath>
                </a14:m>
                <a:r>
                  <a:rPr lang="es-ES_tradnl" sz="2400" dirty="0">
                    <a:solidFill>
                      <a:srgbClr val="00B050"/>
                    </a:solidFill>
                  </a:rPr>
                  <a:t> </a:t>
                </a:r>
              </a:p>
              <a:p>
                <a14:m>
                  <m:oMath xmlns:m="http://schemas.openxmlformats.org/officeDocument/2006/math">
                    <m:r>
                      <a:rPr lang="en-US" sz="2400" i="1" smtClean="0">
                        <a:latin typeface="Cambria Math" panose="02040503050406030204" pitchFamily="18" charset="0"/>
                      </a:rPr>
                      <m:t>𝑃</m:t>
                    </m:r>
                    <m:d>
                      <m:dPr>
                        <m:ctrlPr>
                          <a:rPr lang="en-US" sz="2400" i="1">
                            <a:latin typeface="Cambria Math" panose="02040503050406030204" pitchFamily="18" charset="0"/>
                          </a:rPr>
                        </m:ctrlPr>
                      </m:dPr>
                      <m:e>
                        <m:r>
                          <a:rPr lang="en-US" sz="2400" b="0" i="1" smtClean="0">
                            <a:latin typeface="Cambria Math" panose="02040503050406030204" pitchFamily="18" charset="0"/>
                          </a:rPr>
                          <m:t>!</m:t>
                        </m:r>
                        <m:r>
                          <a:rPr lang="en-US" sz="2400" b="0" i="1" smtClean="0">
                            <a:latin typeface="Cambria Math" panose="02040503050406030204" pitchFamily="18" charset="0"/>
                          </a:rPr>
                          <m:t>𝐻</m:t>
                        </m:r>
                        <m:r>
                          <a:rPr lang="en-US" sz="2400" b="0" i="1" smtClean="0">
                            <a:latin typeface="Cambria Math" panose="02040503050406030204" pitchFamily="18" charset="0"/>
                          </a:rPr>
                          <m:t>|</m:t>
                        </m:r>
                        <m:r>
                          <a:rPr lang="en-US" sz="2400" b="0" i="1" smtClean="0">
                            <a:latin typeface="Cambria Math" panose="02040503050406030204" pitchFamily="18" charset="0"/>
                          </a:rPr>
                          <m:t>𝐸</m:t>
                        </m:r>
                      </m:e>
                    </m:d>
                    <m:r>
                      <a:rPr lang="en-US" sz="2400" b="0" i="1" smtClean="0">
                        <a:latin typeface="Cambria Math" panose="02040503050406030204" pitchFamily="18" charset="0"/>
                      </a:rPr>
                      <m:t>=</m:t>
                    </m:r>
                    <m:r>
                      <a:rPr lang="en-US" sz="2400" i="1">
                        <a:latin typeface="Cambria Math" panose="02040503050406030204" pitchFamily="18" charset="0"/>
                      </a:rPr>
                      <m:t>0.25 ∗ 0.25 ∗ 0.25 ∗ 0</m:t>
                    </m:r>
                    <m:r>
                      <a:rPr lang="en-US" sz="2400" b="0" i="1" smtClean="0">
                        <a:latin typeface="Cambria Math" panose="02040503050406030204" pitchFamily="18" charset="0"/>
                      </a:rPr>
                      <m:t>.4=0.00625</m:t>
                    </m:r>
                  </m:oMath>
                </a14:m>
                <a:r>
                  <a:rPr lang="es-ES_tradnl" sz="2400" dirty="0"/>
                  <a:t> </a:t>
                </a:r>
              </a:p>
              <a:p>
                <a:pPr marL="0" indent="0">
                  <a:buNone/>
                </a:pPr>
                <a:endParaRPr lang="es-ES_tradnl" sz="2400" dirty="0"/>
              </a:p>
            </p:txBody>
          </p:sp>
        </mc:Choice>
        <mc:Fallback>
          <p:sp>
            <p:nvSpPr>
              <p:cNvPr id="14" name="Content Placeholder 3">
                <a:extLst>
                  <a:ext uri="{FF2B5EF4-FFF2-40B4-BE49-F238E27FC236}">
                    <a16:creationId xmlns:a16="http://schemas.microsoft.com/office/drawing/2014/main" id="{6FF2BDEF-6401-139A-B629-2BBD9E79D1AC}"/>
                  </a:ext>
                </a:extLst>
              </p:cNvPr>
              <p:cNvSpPr>
                <a:spLocks noGrp="1" noRot="1" noChangeAspect="1" noMove="1" noResize="1" noEditPoints="1" noAdjustHandles="1" noChangeArrowheads="1" noChangeShapeType="1" noTextEdit="1"/>
              </p:cNvSpPr>
              <p:nvPr>
                <p:ph idx="1"/>
              </p:nvPr>
            </p:nvSpPr>
            <p:spPr>
              <a:xfrm>
                <a:off x="700636" y="1766047"/>
                <a:ext cx="10691264" cy="4163166"/>
              </a:xfrm>
              <a:blipFill>
                <a:blip r:embed="rId3"/>
                <a:stretch>
                  <a:fillRect l="-949" t="-912"/>
                </a:stretch>
              </a:blipFill>
            </p:spPr>
            <p:txBody>
              <a:bodyPr/>
              <a:lstStyle/>
              <a:p>
                <a:r>
                  <a:rPr lang="es-ES_tradnl">
                    <a:noFill/>
                  </a:rPr>
                  <a:t> </a:t>
                </a:r>
              </a:p>
            </p:txBody>
          </p:sp>
        </mc:Fallback>
      </mc:AlternateContent>
    </p:spTree>
    <p:extLst>
      <p:ext uri="{BB962C8B-B14F-4D97-AF65-F5344CB8AC3E}">
        <p14:creationId xmlns:p14="http://schemas.microsoft.com/office/powerpoint/2010/main" val="47647592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87</a:t>
            </a:fld>
            <a:endParaRPr lang="en-US"/>
          </a:p>
        </p:txBody>
      </p:sp>
      <mc:AlternateContent xmlns:mc="http://schemas.openxmlformats.org/markup-compatibility/2006">
        <mc:Choice xmlns:a14="http://schemas.microsoft.com/office/drawing/2010/main" Requires="a14">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2400" dirty="0"/>
                  <a:t>A veces si no tenemos valores en alguna combinación ya sea porque nuestro </a:t>
                </a:r>
                <a:r>
                  <a:rPr lang="es-ES_tradnl" sz="2400" dirty="0" err="1"/>
                  <a:t>dataset</a:t>
                </a:r>
                <a:r>
                  <a:rPr lang="es-ES_tradnl" sz="2400" dirty="0"/>
                  <a:t> es chico o es falta de valores, nos puede afectar el resultado, por ejemplo,</a:t>
                </a:r>
              </a:p>
              <a:p>
                <a:pPr marL="0" indent="0">
                  <a:buNone/>
                </a:pPr>
                <a:r>
                  <a:rPr lang="es-ES_tradnl" sz="2400" dirty="0"/>
                  <a:t>Si queremos ver si el alumno aprueba si estudio mucho tiempo, realizo practica y lecturas y venia con puntuación baja en exámenes anteriores:  </a:t>
                </a:r>
              </a:p>
              <a:p>
                <a14:m>
                  <m:oMath xmlns:m="http://schemas.openxmlformats.org/officeDocument/2006/math">
                    <m:r>
                      <a:rPr lang="en-US" sz="2400" i="1" smtClean="0">
                        <a:solidFill>
                          <a:schemeClr val="tx1"/>
                        </a:solidFill>
                        <a:latin typeface="Cambria Math" panose="02040503050406030204" pitchFamily="18" charset="0"/>
                      </a:rPr>
                      <m:t>𝑃</m:t>
                    </m:r>
                    <m:d>
                      <m:dPr>
                        <m:ctrlPr>
                          <a:rPr lang="en-US" sz="2400" i="1">
                            <a:solidFill>
                              <a:schemeClr val="tx1"/>
                            </a:solidFill>
                            <a:latin typeface="Cambria Math" panose="02040503050406030204" pitchFamily="18" charset="0"/>
                          </a:rPr>
                        </m:ctrlPr>
                      </m:dPr>
                      <m:e>
                        <m:r>
                          <a:rPr lang="en-US" sz="2400" b="0" i="1" smtClean="0">
                            <a:solidFill>
                              <a:schemeClr val="tx1"/>
                            </a:solidFill>
                            <a:latin typeface="Cambria Math" panose="02040503050406030204" pitchFamily="18" charset="0"/>
                          </a:rPr>
                          <m:t>𝐻</m:t>
                        </m:r>
                        <m:r>
                          <a:rPr lang="en-US" sz="2400" b="0" i="1" smtClean="0">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𝐸</m:t>
                        </m:r>
                      </m:e>
                    </m:d>
                    <m:r>
                      <a:rPr lang="en-US" sz="2400" b="0" i="1" smtClean="0">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0.333 ∗ 0.5 ∗</m:t>
                    </m:r>
                    <m:r>
                      <a:rPr lang="en-US" sz="2400" b="1" i="1" smtClean="0">
                        <a:solidFill>
                          <a:srgbClr val="FF0000"/>
                        </a:solidFill>
                        <a:latin typeface="Cambria Math" panose="02040503050406030204" pitchFamily="18" charset="0"/>
                      </a:rPr>
                      <m:t>𝟎</m:t>
                    </m:r>
                    <m:r>
                      <a:rPr lang="en-US" sz="2400" i="1">
                        <a:solidFill>
                          <a:schemeClr val="tx1"/>
                        </a:solidFill>
                        <a:latin typeface="Cambria Math" panose="02040503050406030204" pitchFamily="18" charset="0"/>
                      </a:rPr>
                      <m:t> ∗ 0.6</m:t>
                    </m:r>
                    <m:r>
                      <a:rPr lang="en-US" sz="2400" b="0" i="1" smtClean="0">
                        <a:solidFill>
                          <a:schemeClr val="tx1"/>
                        </a:solidFill>
                        <a:latin typeface="Cambria Math" panose="02040503050406030204" pitchFamily="18" charset="0"/>
                      </a:rPr>
                      <m:t>=</m:t>
                    </m:r>
                    <m:r>
                      <a:rPr lang="en-US" sz="2400" b="1" i="1" smtClean="0">
                        <a:solidFill>
                          <a:srgbClr val="FF0000"/>
                        </a:solidFill>
                        <a:latin typeface="Cambria Math" panose="02040503050406030204" pitchFamily="18" charset="0"/>
                      </a:rPr>
                      <m:t>𝟎</m:t>
                    </m:r>
                  </m:oMath>
                </a14:m>
                <a:r>
                  <a:rPr lang="es-ES_tradnl" sz="2400" dirty="0">
                    <a:solidFill>
                      <a:schemeClr val="tx1"/>
                    </a:solidFill>
                  </a:rPr>
                  <a:t> </a:t>
                </a:r>
              </a:p>
              <a:p>
                <a:pPr marL="0" indent="0">
                  <a:buNone/>
                </a:pPr>
                <a:r>
                  <a:rPr lang="es-ES_tradnl" sz="2400" dirty="0">
                    <a:solidFill>
                      <a:schemeClr val="tx1"/>
                    </a:solidFill>
                  </a:rPr>
                  <a:t>Vemos que aquel </a:t>
                </a:r>
                <a:r>
                  <a:rPr lang="es-ES_tradnl" sz="2400" dirty="0"/>
                  <a:t>que es cero, tiene demasiada fuerza para clasificar. Podemos mitigar este cambio, sumando uno a cada uno de los valores de la tabla de frecuencias.</a:t>
                </a:r>
                <a:endParaRPr lang="es-ES_tradnl" sz="2400" dirty="0">
                  <a:solidFill>
                    <a:schemeClr val="tx1"/>
                  </a:solidFill>
                </a:endParaRPr>
              </a:p>
            </p:txBody>
          </p:sp>
        </mc:Choice>
        <mc:Fallback>
          <p:sp>
            <p:nvSpPr>
              <p:cNvPr id="14" name="Content Placeholder 3">
                <a:extLst>
                  <a:ext uri="{FF2B5EF4-FFF2-40B4-BE49-F238E27FC236}">
                    <a16:creationId xmlns:a16="http://schemas.microsoft.com/office/drawing/2014/main" id="{6FF2BDEF-6401-139A-B629-2BBD9E79D1AC}"/>
                  </a:ext>
                </a:extLst>
              </p:cNvPr>
              <p:cNvSpPr>
                <a:spLocks noGrp="1" noRot="1" noChangeAspect="1" noMove="1" noResize="1" noEditPoints="1" noAdjustHandles="1" noChangeArrowheads="1" noChangeShapeType="1" noTextEdit="1"/>
              </p:cNvSpPr>
              <p:nvPr>
                <p:ph idx="1"/>
              </p:nvPr>
            </p:nvSpPr>
            <p:spPr>
              <a:xfrm>
                <a:off x="700636" y="1766047"/>
                <a:ext cx="10691264" cy="4163166"/>
              </a:xfrm>
              <a:blipFill>
                <a:blip r:embed="rId3"/>
                <a:stretch>
                  <a:fillRect l="-949" t="-912" r="-712"/>
                </a:stretch>
              </a:blipFill>
            </p:spPr>
            <p:txBody>
              <a:bodyPr/>
              <a:lstStyle/>
              <a:p>
                <a:r>
                  <a:rPr lang="es-ES_tradnl">
                    <a:noFill/>
                  </a:rPr>
                  <a:t> </a:t>
                </a:r>
              </a:p>
            </p:txBody>
          </p:sp>
        </mc:Fallback>
      </mc:AlternateContent>
    </p:spTree>
    <p:extLst>
      <p:ext uri="{BB962C8B-B14F-4D97-AF65-F5344CB8AC3E}">
        <p14:creationId xmlns:p14="http://schemas.microsoft.com/office/powerpoint/2010/main" val="290724012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88</a:t>
            </a:fld>
            <a:endParaRPr lang="en-US"/>
          </a:p>
        </p:txBody>
      </p:sp>
      <p:graphicFrame>
        <p:nvGraphicFramePr>
          <p:cNvPr id="10" name="Table 9">
            <a:extLst>
              <a:ext uri="{FF2B5EF4-FFF2-40B4-BE49-F238E27FC236}">
                <a16:creationId xmlns:a16="http://schemas.microsoft.com/office/drawing/2014/main" id="{CBE5F782-13BA-4126-E2EE-B26B03438B69}"/>
              </a:ext>
            </a:extLst>
          </p:cNvPr>
          <p:cNvGraphicFramePr>
            <a:graphicFrameLocks noGrp="1"/>
          </p:cNvGraphicFramePr>
          <p:nvPr>
            <p:extLst>
              <p:ext uri="{D42A27DB-BD31-4B8C-83A1-F6EECF244321}">
                <p14:modId xmlns:p14="http://schemas.microsoft.com/office/powerpoint/2010/main" val="1561560472"/>
              </p:ext>
            </p:extLst>
          </p:nvPr>
        </p:nvGraphicFramePr>
        <p:xfrm>
          <a:off x="1637553" y="2323630"/>
          <a:ext cx="4207436" cy="1524000"/>
        </p:xfrm>
        <a:graphic>
          <a:graphicData uri="http://schemas.openxmlformats.org/drawingml/2006/table">
            <a:tbl>
              <a:tblPr firstRow="1" bandRow="1">
                <a:tableStyleId>{69CF1AB2-1976-4502-BF36-3FF5EA218861}</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400" dirty="0"/>
                        <a:t>Tiempo de estudio</a:t>
                      </a:r>
                    </a:p>
                  </a:txBody>
                  <a:tcPr/>
                </a:tc>
                <a:tc>
                  <a:txBody>
                    <a:bodyPr/>
                    <a:lstStyle/>
                    <a:p>
                      <a:r>
                        <a:rPr lang="es-ES_tradnl" sz="1400" dirty="0"/>
                        <a:t>Bajo</a:t>
                      </a:r>
                    </a:p>
                  </a:txBody>
                  <a:tcPr/>
                </a:tc>
                <a:tc>
                  <a:txBody>
                    <a:bodyPr/>
                    <a:lstStyle/>
                    <a:p>
                      <a:r>
                        <a:rPr lang="es-ES_tradnl" sz="1400" dirty="0"/>
                        <a:t>1+1=2</a:t>
                      </a:r>
                    </a:p>
                  </a:txBody>
                  <a:tcPr/>
                </a:tc>
                <a:tc>
                  <a:txBody>
                    <a:bodyPr/>
                    <a:lstStyle/>
                    <a:p>
                      <a:r>
                        <a:rPr lang="es-ES_tradnl" sz="1400" dirty="0"/>
                        <a:t>2+1=3</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Moderado</a:t>
                      </a:r>
                    </a:p>
                  </a:txBody>
                  <a:tcPr/>
                </a:tc>
                <a:tc>
                  <a:txBody>
                    <a:bodyPr/>
                    <a:lstStyle/>
                    <a:p>
                      <a:r>
                        <a:rPr lang="es-ES_tradnl" sz="1400" dirty="0"/>
                        <a:t>3+1=4</a:t>
                      </a:r>
                    </a:p>
                  </a:txBody>
                  <a:tcPr/>
                </a:tc>
                <a:tc>
                  <a:txBody>
                    <a:bodyPr/>
                    <a:lstStyle/>
                    <a:p>
                      <a:r>
                        <a:rPr lang="es-ES_tradnl" sz="1400" dirty="0"/>
                        <a:t>1+1=2</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2+1=3</a:t>
                      </a:r>
                    </a:p>
                  </a:txBody>
                  <a:tcPr/>
                </a:tc>
                <a:tc>
                  <a:txBody>
                    <a:bodyPr/>
                    <a:lstStyle/>
                    <a:p>
                      <a:r>
                        <a:rPr lang="es-ES_tradnl" sz="1400" dirty="0"/>
                        <a:t>1+1=2</a:t>
                      </a:r>
                    </a:p>
                  </a:txBody>
                  <a:tcPr/>
                </a:tc>
                <a:extLst>
                  <a:ext uri="{0D108BD9-81ED-4DB2-BD59-A6C34878D82A}">
                    <a16:rowId xmlns:a16="http://schemas.microsoft.com/office/drawing/2014/main" val="263595187"/>
                  </a:ext>
                </a:extLst>
              </a:tr>
            </a:tbl>
          </a:graphicData>
        </a:graphic>
      </p:graphicFrame>
      <p:graphicFrame>
        <p:nvGraphicFramePr>
          <p:cNvPr id="11" name="Table 10">
            <a:extLst>
              <a:ext uri="{FF2B5EF4-FFF2-40B4-BE49-F238E27FC236}">
                <a16:creationId xmlns:a16="http://schemas.microsoft.com/office/drawing/2014/main" id="{67DD6D7B-F486-A5CD-6E76-5F971AF3AB06}"/>
              </a:ext>
            </a:extLst>
          </p:cNvPr>
          <p:cNvGraphicFramePr>
            <a:graphicFrameLocks noGrp="1"/>
          </p:cNvGraphicFramePr>
          <p:nvPr>
            <p:extLst>
              <p:ext uri="{D42A27DB-BD31-4B8C-83A1-F6EECF244321}">
                <p14:modId xmlns:p14="http://schemas.microsoft.com/office/powerpoint/2010/main" val="3870232513"/>
              </p:ext>
            </p:extLst>
          </p:nvPr>
        </p:nvGraphicFramePr>
        <p:xfrm>
          <a:off x="6691856" y="2323630"/>
          <a:ext cx="4207436" cy="1524000"/>
        </p:xfrm>
        <a:graphic>
          <a:graphicData uri="http://schemas.openxmlformats.org/drawingml/2006/table">
            <a:tbl>
              <a:tblPr firstRow="1" bandRow="1">
                <a:tableStyleId>{C4B1156A-380E-4F78-BDF5-A606A8083BF9}</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400" dirty="0"/>
                        <a:t>Método de estudio</a:t>
                      </a:r>
                    </a:p>
                  </a:txBody>
                  <a:tcPr/>
                </a:tc>
                <a:tc>
                  <a:txBody>
                    <a:bodyPr/>
                    <a:lstStyle/>
                    <a:p>
                      <a:r>
                        <a:rPr lang="es-ES_tradnl" sz="1400" dirty="0"/>
                        <a:t>Lectura</a:t>
                      </a:r>
                    </a:p>
                  </a:txBody>
                  <a:tcPr/>
                </a:tc>
                <a:tc>
                  <a:txBody>
                    <a:bodyPr/>
                    <a:lstStyle/>
                    <a:p>
                      <a:r>
                        <a:rPr lang="es-ES_tradnl" sz="1400" dirty="0"/>
                        <a:t>1+1=2</a:t>
                      </a:r>
                    </a:p>
                  </a:txBody>
                  <a:tcPr/>
                </a:tc>
                <a:tc>
                  <a:txBody>
                    <a:bodyPr/>
                    <a:lstStyle/>
                    <a:p>
                      <a:r>
                        <a:rPr lang="es-ES_tradnl" sz="1400" dirty="0"/>
                        <a:t>2+1=3</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Practica</a:t>
                      </a:r>
                    </a:p>
                  </a:txBody>
                  <a:tcPr/>
                </a:tc>
                <a:tc>
                  <a:txBody>
                    <a:bodyPr/>
                    <a:lstStyle/>
                    <a:p>
                      <a:r>
                        <a:rPr lang="es-ES_tradnl" sz="1400" dirty="0"/>
                        <a:t>2+1=3</a:t>
                      </a:r>
                    </a:p>
                  </a:txBody>
                  <a:tcPr/>
                </a:tc>
                <a:tc>
                  <a:txBody>
                    <a:bodyPr/>
                    <a:lstStyle/>
                    <a:p>
                      <a:r>
                        <a:rPr lang="es-ES_tradnl" sz="1400" dirty="0"/>
                        <a:t>1+1=2</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L y P</a:t>
                      </a:r>
                    </a:p>
                  </a:txBody>
                  <a:tcPr/>
                </a:tc>
                <a:tc>
                  <a:txBody>
                    <a:bodyPr/>
                    <a:lstStyle/>
                    <a:p>
                      <a:r>
                        <a:rPr lang="es-ES_tradnl" sz="1400" dirty="0"/>
                        <a:t>3+1=4</a:t>
                      </a:r>
                    </a:p>
                  </a:txBody>
                  <a:tcPr/>
                </a:tc>
                <a:tc>
                  <a:txBody>
                    <a:bodyPr/>
                    <a:lstStyle/>
                    <a:p>
                      <a:r>
                        <a:rPr lang="es-ES_tradnl" sz="1400" dirty="0"/>
                        <a:t>1+1=2</a:t>
                      </a:r>
                    </a:p>
                  </a:txBody>
                  <a:tcPr/>
                </a:tc>
                <a:extLst>
                  <a:ext uri="{0D108BD9-81ED-4DB2-BD59-A6C34878D82A}">
                    <a16:rowId xmlns:a16="http://schemas.microsoft.com/office/drawing/2014/main" val="263595187"/>
                  </a:ext>
                </a:extLst>
              </a:tr>
            </a:tbl>
          </a:graphicData>
        </a:graphic>
      </p:graphicFrame>
      <p:graphicFrame>
        <p:nvGraphicFramePr>
          <p:cNvPr id="12" name="Table 11">
            <a:extLst>
              <a:ext uri="{FF2B5EF4-FFF2-40B4-BE49-F238E27FC236}">
                <a16:creationId xmlns:a16="http://schemas.microsoft.com/office/drawing/2014/main" id="{CED575FB-00E3-6B72-477A-CBA87B066927}"/>
              </a:ext>
            </a:extLst>
          </p:cNvPr>
          <p:cNvGraphicFramePr>
            <a:graphicFrameLocks noGrp="1"/>
          </p:cNvGraphicFramePr>
          <p:nvPr>
            <p:extLst>
              <p:ext uri="{D42A27DB-BD31-4B8C-83A1-F6EECF244321}">
                <p14:modId xmlns:p14="http://schemas.microsoft.com/office/powerpoint/2010/main" val="1678679686"/>
              </p:ext>
            </p:extLst>
          </p:nvPr>
        </p:nvGraphicFramePr>
        <p:xfrm>
          <a:off x="3992282" y="4274767"/>
          <a:ext cx="4207436" cy="1524000"/>
        </p:xfrm>
        <a:graphic>
          <a:graphicData uri="http://schemas.openxmlformats.org/drawingml/2006/table">
            <a:tbl>
              <a:tblPr firstRow="1" bandRow="1">
                <a:tableStyleId>{16D9F66E-5EB9-4882-86FB-DCBF35E3C3E4}</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200" dirty="0"/>
                        <a:t>Puntuación</a:t>
                      </a:r>
                    </a:p>
                  </a:txBody>
                  <a:tcPr/>
                </a:tc>
                <a:tc>
                  <a:txBody>
                    <a:bodyPr/>
                    <a:lstStyle/>
                    <a:p>
                      <a:r>
                        <a:rPr lang="es-ES_tradnl" sz="1400" dirty="0"/>
                        <a:t>Bajo</a:t>
                      </a:r>
                    </a:p>
                  </a:txBody>
                  <a:tcPr/>
                </a:tc>
                <a:tc>
                  <a:txBody>
                    <a:bodyPr/>
                    <a:lstStyle/>
                    <a:p>
                      <a:r>
                        <a:rPr lang="es-ES_tradnl" sz="1400" dirty="0"/>
                        <a:t>0+1=1</a:t>
                      </a:r>
                    </a:p>
                  </a:txBody>
                  <a:tcPr/>
                </a:tc>
                <a:tc>
                  <a:txBody>
                    <a:bodyPr/>
                    <a:lstStyle/>
                    <a:p>
                      <a:r>
                        <a:rPr lang="es-ES_tradnl" sz="1400" dirty="0"/>
                        <a:t>3+1=4</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Promedio</a:t>
                      </a:r>
                    </a:p>
                  </a:txBody>
                  <a:tcPr/>
                </a:tc>
                <a:tc>
                  <a:txBody>
                    <a:bodyPr/>
                    <a:lstStyle/>
                    <a:p>
                      <a:r>
                        <a:rPr lang="es-ES_tradnl" sz="1400" dirty="0"/>
                        <a:t>2+1=3</a:t>
                      </a:r>
                    </a:p>
                  </a:txBody>
                  <a:tcPr/>
                </a:tc>
                <a:tc>
                  <a:txBody>
                    <a:bodyPr/>
                    <a:lstStyle/>
                    <a:p>
                      <a:r>
                        <a:rPr lang="es-ES_tradnl" sz="1400" dirty="0"/>
                        <a:t>0+1=1</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4+1=5</a:t>
                      </a:r>
                    </a:p>
                  </a:txBody>
                  <a:tcPr/>
                </a:tc>
                <a:tc>
                  <a:txBody>
                    <a:bodyPr/>
                    <a:lstStyle/>
                    <a:p>
                      <a:r>
                        <a:rPr lang="es-ES_tradnl" sz="1400" dirty="0"/>
                        <a:t>1+1=2</a:t>
                      </a:r>
                    </a:p>
                  </a:txBody>
                  <a:tcPr/>
                </a:tc>
                <a:extLst>
                  <a:ext uri="{0D108BD9-81ED-4DB2-BD59-A6C34878D82A}">
                    <a16:rowId xmlns:a16="http://schemas.microsoft.com/office/drawing/2014/main" val="263595187"/>
                  </a:ext>
                </a:extLst>
              </a:tr>
            </a:tbl>
          </a:graphicData>
        </a:graphic>
      </p:graphicFrame>
    </p:spTree>
    <p:extLst>
      <p:ext uri="{BB962C8B-B14F-4D97-AF65-F5344CB8AC3E}">
        <p14:creationId xmlns:p14="http://schemas.microsoft.com/office/powerpoint/2010/main" val="307098243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89</a:t>
            </a:fld>
            <a:endParaRPr lang="en-US"/>
          </a:p>
        </p:txBody>
      </p:sp>
      <p:graphicFrame>
        <p:nvGraphicFramePr>
          <p:cNvPr id="10" name="Table 9">
            <a:extLst>
              <a:ext uri="{FF2B5EF4-FFF2-40B4-BE49-F238E27FC236}">
                <a16:creationId xmlns:a16="http://schemas.microsoft.com/office/drawing/2014/main" id="{CBE5F782-13BA-4126-E2EE-B26B03438B69}"/>
              </a:ext>
            </a:extLst>
          </p:cNvPr>
          <p:cNvGraphicFramePr>
            <a:graphicFrameLocks noGrp="1"/>
          </p:cNvGraphicFramePr>
          <p:nvPr/>
        </p:nvGraphicFramePr>
        <p:xfrm>
          <a:off x="1637553" y="2323630"/>
          <a:ext cx="4207436" cy="1524000"/>
        </p:xfrm>
        <a:graphic>
          <a:graphicData uri="http://schemas.openxmlformats.org/drawingml/2006/table">
            <a:tbl>
              <a:tblPr firstRow="1" bandRow="1">
                <a:tableStyleId>{69CF1AB2-1976-4502-BF36-3FF5EA218861}</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400" dirty="0"/>
                        <a:t>Tiempo de estudio</a:t>
                      </a:r>
                    </a:p>
                  </a:txBody>
                  <a:tcPr/>
                </a:tc>
                <a:tc>
                  <a:txBody>
                    <a:bodyPr/>
                    <a:lstStyle/>
                    <a:p>
                      <a:r>
                        <a:rPr lang="es-ES_tradnl" sz="1400" dirty="0"/>
                        <a:t>Bajo</a:t>
                      </a:r>
                    </a:p>
                  </a:txBody>
                  <a:tcPr/>
                </a:tc>
                <a:tc>
                  <a:txBody>
                    <a:bodyPr/>
                    <a:lstStyle/>
                    <a:p>
                      <a:r>
                        <a:rPr lang="es-ES_tradnl" sz="1400" dirty="0"/>
                        <a:t>1+1=2</a:t>
                      </a:r>
                    </a:p>
                  </a:txBody>
                  <a:tcPr/>
                </a:tc>
                <a:tc>
                  <a:txBody>
                    <a:bodyPr/>
                    <a:lstStyle/>
                    <a:p>
                      <a:r>
                        <a:rPr lang="es-ES_tradnl" sz="1400" dirty="0"/>
                        <a:t>2+1=3</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Moderado</a:t>
                      </a:r>
                    </a:p>
                  </a:txBody>
                  <a:tcPr/>
                </a:tc>
                <a:tc>
                  <a:txBody>
                    <a:bodyPr/>
                    <a:lstStyle/>
                    <a:p>
                      <a:r>
                        <a:rPr lang="es-ES_tradnl" sz="1400" dirty="0"/>
                        <a:t>3+1=4</a:t>
                      </a:r>
                    </a:p>
                  </a:txBody>
                  <a:tcPr/>
                </a:tc>
                <a:tc>
                  <a:txBody>
                    <a:bodyPr/>
                    <a:lstStyle/>
                    <a:p>
                      <a:r>
                        <a:rPr lang="es-ES_tradnl" sz="1400" dirty="0"/>
                        <a:t>1+1=2</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2+1=3</a:t>
                      </a:r>
                    </a:p>
                  </a:txBody>
                  <a:tcPr/>
                </a:tc>
                <a:tc>
                  <a:txBody>
                    <a:bodyPr/>
                    <a:lstStyle/>
                    <a:p>
                      <a:r>
                        <a:rPr lang="es-ES_tradnl" sz="1400" dirty="0"/>
                        <a:t>1+1=2</a:t>
                      </a:r>
                    </a:p>
                  </a:txBody>
                  <a:tcPr/>
                </a:tc>
                <a:extLst>
                  <a:ext uri="{0D108BD9-81ED-4DB2-BD59-A6C34878D82A}">
                    <a16:rowId xmlns:a16="http://schemas.microsoft.com/office/drawing/2014/main" val="263595187"/>
                  </a:ext>
                </a:extLst>
              </a:tr>
            </a:tbl>
          </a:graphicData>
        </a:graphic>
      </p:graphicFrame>
      <p:graphicFrame>
        <p:nvGraphicFramePr>
          <p:cNvPr id="11" name="Table 10">
            <a:extLst>
              <a:ext uri="{FF2B5EF4-FFF2-40B4-BE49-F238E27FC236}">
                <a16:creationId xmlns:a16="http://schemas.microsoft.com/office/drawing/2014/main" id="{67DD6D7B-F486-A5CD-6E76-5F971AF3AB06}"/>
              </a:ext>
            </a:extLst>
          </p:cNvPr>
          <p:cNvGraphicFramePr>
            <a:graphicFrameLocks noGrp="1"/>
          </p:cNvGraphicFramePr>
          <p:nvPr/>
        </p:nvGraphicFramePr>
        <p:xfrm>
          <a:off x="6691856" y="2323630"/>
          <a:ext cx="4207436" cy="1524000"/>
        </p:xfrm>
        <a:graphic>
          <a:graphicData uri="http://schemas.openxmlformats.org/drawingml/2006/table">
            <a:tbl>
              <a:tblPr firstRow="1" bandRow="1">
                <a:tableStyleId>{C4B1156A-380E-4F78-BDF5-A606A8083BF9}</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400" dirty="0"/>
                        <a:t>Método de estudio</a:t>
                      </a:r>
                    </a:p>
                  </a:txBody>
                  <a:tcPr/>
                </a:tc>
                <a:tc>
                  <a:txBody>
                    <a:bodyPr/>
                    <a:lstStyle/>
                    <a:p>
                      <a:r>
                        <a:rPr lang="es-ES_tradnl" sz="1400" dirty="0"/>
                        <a:t>Lectura</a:t>
                      </a:r>
                    </a:p>
                  </a:txBody>
                  <a:tcPr/>
                </a:tc>
                <a:tc>
                  <a:txBody>
                    <a:bodyPr/>
                    <a:lstStyle/>
                    <a:p>
                      <a:r>
                        <a:rPr lang="es-ES_tradnl" sz="1400" dirty="0"/>
                        <a:t>1+1=2</a:t>
                      </a:r>
                    </a:p>
                  </a:txBody>
                  <a:tcPr/>
                </a:tc>
                <a:tc>
                  <a:txBody>
                    <a:bodyPr/>
                    <a:lstStyle/>
                    <a:p>
                      <a:r>
                        <a:rPr lang="es-ES_tradnl" sz="1400" dirty="0"/>
                        <a:t>2+1=3</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Practica</a:t>
                      </a:r>
                    </a:p>
                  </a:txBody>
                  <a:tcPr/>
                </a:tc>
                <a:tc>
                  <a:txBody>
                    <a:bodyPr/>
                    <a:lstStyle/>
                    <a:p>
                      <a:r>
                        <a:rPr lang="es-ES_tradnl" sz="1400" dirty="0"/>
                        <a:t>2+1=3</a:t>
                      </a:r>
                    </a:p>
                  </a:txBody>
                  <a:tcPr/>
                </a:tc>
                <a:tc>
                  <a:txBody>
                    <a:bodyPr/>
                    <a:lstStyle/>
                    <a:p>
                      <a:r>
                        <a:rPr lang="es-ES_tradnl" sz="1400" dirty="0"/>
                        <a:t>1+1=2</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L y P</a:t>
                      </a:r>
                    </a:p>
                  </a:txBody>
                  <a:tcPr/>
                </a:tc>
                <a:tc>
                  <a:txBody>
                    <a:bodyPr/>
                    <a:lstStyle/>
                    <a:p>
                      <a:r>
                        <a:rPr lang="es-ES_tradnl" sz="1400" dirty="0"/>
                        <a:t>3+1=4</a:t>
                      </a:r>
                    </a:p>
                  </a:txBody>
                  <a:tcPr/>
                </a:tc>
                <a:tc>
                  <a:txBody>
                    <a:bodyPr/>
                    <a:lstStyle/>
                    <a:p>
                      <a:r>
                        <a:rPr lang="es-ES_tradnl" sz="1400" dirty="0"/>
                        <a:t>1+1=2</a:t>
                      </a:r>
                    </a:p>
                  </a:txBody>
                  <a:tcPr/>
                </a:tc>
                <a:extLst>
                  <a:ext uri="{0D108BD9-81ED-4DB2-BD59-A6C34878D82A}">
                    <a16:rowId xmlns:a16="http://schemas.microsoft.com/office/drawing/2014/main" val="263595187"/>
                  </a:ext>
                </a:extLst>
              </a:tr>
            </a:tbl>
          </a:graphicData>
        </a:graphic>
      </p:graphicFrame>
      <p:graphicFrame>
        <p:nvGraphicFramePr>
          <p:cNvPr id="12" name="Table 11">
            <a:extLst>
              <a:ext uri="{FF2B5EF4-FFF2-40B4-BE49-F238E27FC236}">
                <a16:creationId xmlns:a16="http://schemas.microsoft.com/office/drawing/2014/main" id="{CED575FB-00E3-6B72-477A-CBA87B066927}"/>
              </a:ext>
            </a:extLst>
          </p:cNvPr>
          <p:cNvGraphicFramePr>
            <a:graphicFrameLocks noGrp="1"/>
          </p:cNvGraphicFramePr>
          <p:nvPr/>
        </p:nvGraphicFramePr>
        <p:xfrm>
          <a:off x="3992282" y="4274767"/>
          <a:ext cx="4207436" cy="1524000"/>
        </p:xfrm>
        <a:graphic>
          <a:graphicData uri="http://schemas.openxmlformats.org/drawingml/2006/table">
            <a:tbl>
              <a:tblPr firstRow="1" bandRow="1">
                <a:tableStyleId>{16D9F66E-5EB9-4882-86FB-DCBF35E3C3E4}</a:tableStyleId>
              </a:tblPr>
              <a:tblGrid>
                <a:gridCol w="1051859">
                  <a:extLst>
                    <a:ext uri="{9D8B030D-6E8A-4147-A177-3AD203B41FA5}">
                      <a16:colId xmlns:a16="http://schemas.microsoft.com/office/drawing/2014/main" val="3834093890"/>
                    </a:ext>
                  </a:extLst>
                </a:gridCol>
                <a:gridCol w="1051859">
                  <a:extLst>
                    <a:ext uri="{9D8B030D-6E8A-4147-A177-3AD203B41FA5}">
                      <a16:colId xmlns:a16="http://schemas.microsoft.com/office/drawing/2014/main" val="1576245209"/>
                    </a:ext>
                  </a:extLst>
                </a:gridCol>
                <a:gridCol w="1051859">
                  <a:extLst>
                    <a:ext uri="{9D8B030D-6E8A-4147-A177-3AD203B41FA5}">
                      <a16:colId xmlns:a16="http://schemas.microsoft.com/office/drawing/2014/main" val="4185649975"/>
                    </a:ext>
                  </a:extLst>
                </a:gridCol>
                <a:gridCol w="1051859">
                  <a:extLst>
                    <a:ext uri="{9D8B030D-6E8A-4147-A177-3AD203B41FA5}">
                      <a16:colId xmlns:a16="http://schemas.microsoft.com/office/drawing/2014/main" val="1602041793"/>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extLst>
                  <a:ext uri="{0D108BD9-81ED-4DB2-BD59-A6C34878D82A}">
                    <a16:rowId xmlns:a16="http://schemas.microsoft.com/office/drawing/2014/main" val="2447048197"/>
                  </a:ext>
                </a:extLst>
              </a:tr>
              <a:tr h="279834">
                <a:tc rowSpan="3">
                  <a:txBody>
                    <a:bodyPr/>
                    <a:lstStyle/>
                    <a:p>
                      <a:r>
                        <a:rPr lang="es-ES_tradnl" sz="1200" dirty="0"/>
                        <a:t>Puntuación</a:t>
                      </a:r>
                    </a:p>
                  </a:txBody>
                  <a:tcPr/>
                </a:tc>
                <a:tc>
                  <a:txBody>
                    <a:bodyPr/>
                    <a:lstStyle/>
                    <a:p>
                      <a:r>
                        <a:rPr lang="es-ES_tradnl" sz="1400" dirty="0"/>
                        <a:t>Bajo</a:t>
                      </a:r>
                    </a:p>
                  </a:txBody>
                  <a:tcPr/>
                </a:tc>
                <a:tc>
                  <a:txBody>
                    <a:bodyPr/>
                    <a:lstStyle/>
                    <a:p>
                      <a:r>
                        <a:rPr lang="es-ES_tradnl" sz="1400" dirty="0"/>
                        <a:t>0+1=1</a:t>
                      </a:r>
                    </a:p>
                  </a:txBody>
                  <a:tcPr/>
                </a:tc>
                <a:tc>
                  <a:txBody>
                    <a:bodyPr/>
                    <a:lstStyle/>
                    <a:p>
                      <a:r>
                        <a:rPr lang="es-ES_tradnl" sz="1400" dirty="0"/>
                        <a:t>3+1=4</a:t>
                      </a:r>
                    </a:p>
                  </a:txBody>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Promedio</a:t>
                      </a:r>
                    </a:p>
                  </a:txBody>
                  <a:tcPr/>
                </a:tc>
                <a:tc>
                  <a:txBody>
                    <a:bodyPr/>
                    <a:lstStyle/>
                    <a:p>
                      <a:r>
                        <a:rPr lang="es-ES_tradnl" sz="1400" dirty="0"/>
                        <a:t>2+1=3</a:t>
                      </a:r>
                    </a:p>
                  </a:txBody>
                  <a:tcPr/>
                </a:tc>
                <a:tc>
                  <a:txBody>
                    <a:bodyPr/>
                    <a:lstStyle/>
                    <a:p>
                      <a:r>
                        <a:rPr lang="es-ES_tradnl" sz="1400" dirty="0"/>
                        <a:t>0+1=1</a:t>
                      </a:r>
                    </a:p>
                  </a:txBody>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4+1=5</a:t>
                      </a:r>
                    </a:p>
                  </a:txBody>
                  <a:tcPr/>
                </a:tc>
                <a:tc>
                  <a:txBody>
                    <a:bodyPr/>
                    <a:lstStyle/>
                    <a:p>
                      <a:r>
                        <a:rPr lang="es-ES_tradnl" sz="1400" dirty="0"/>
                        <a:t>1+1=2</a:t>
                      </a:r>
                    </a:p>
                  </a:txBody>
                  <a:tcPr/>
                </a:tc>
                <a:extLst>
                  <a:ext uri="{0D108BD9-81ED-4DB2-BD59-A6C34878D82A}">
                    <a16:rowId xmlns:a16="http://schemas.microsoft.com/office/drawing/2014/main" val="263595187"/>
                  </a:ext>
                </a:extLst>
              </a:tr>
            </a:tbl>
          </a:graphicData>
        </a:graphic>
      </p:graphicFrame>
      <p:graphicFrame>
        <p:nvGraphicFramePr>
          <p:cNvPr id="3" name="Table 2">
            <a:extLst>
              <a:ext uri="{FF2B5EF4-FFF2-40B4-BE49-F238E27FC236}">
                <a16:creationId xmlns:a16="http://schemas.microsoft.com/office/drawing/2014/main" id="{F2B1EDA8-FE6E-BFFF-A62A-B6CF7B142D91}"/>
              </a:ext>
            </a:extLst>
          </p:cNvPr>
          <p:cNvGraphicFramePr>
            <a:graphicFrameLocks noGrp="1"/>
          </p:cNvGraphicFramePr>
          <p:nvPr>
            <p:extLst>
              <p:ext uri="{D42A27DB-BD31-4B8C-83A1-F6EECF244321}">
                <p14:modId xmlns:p14="http://schemas.microsoft.com/office/powerpoint/2010/main" val="4025692756"/>
              </p:ext>
            </p:extLst>
          </p:nvPr>
        </p:nvGraphicFramePr>
        <p:xfrm>
          <a:off x="861677" y="2130805"/>
          <a:ext cx="5184590" cy="1828800"/>
        </p:xfrm>
        <a:graphic>
          <a:graphicData uri="http://schemas.openxmlformats.org/drawingml/2006/table">
            <a:tbl>
              <a:tblPr firstRow="1" bandRow="1">
                <a:tableStyleId>{69CF1AB2-1976-4502-BF36-3FF5EA218861}</a:tableStyleId>
              </a:tblPr>
              <a:tblGrid>
                <a:gridCol w="1036918">
                  <a:extLst>
                    <a:ext uri="{9D8B030D-6E8A-4147-A177-3AD203B41FA5}">
                      <a16:colId xmlns:a16="http://schemas.microsoft.com/office/drawing/2014/main" val="3834093890"/>
                    </a:ext>
                  </a:extLst>
                </a:gridCol>
                <a:gridCol w="1036918">
                  <a:extLst>
                    <a:ext uri="{9D8B030D-6E8A-4147-A177-3AD203B41FA5}">
                      <a16:colId xmlns:a16="http://schemas.microsoft.com/office/drawing/2014/main" val="1576245209"/>
                    </a:ext>
                  </a:extLst>
                </a:gridCol>
                <a:gridCol w="1036918">
                  <a:extLst>
                    <a:ext uri="{9D8B030D-6E8A-4147-A177-3AD203B41FA5}">
                      <a16:colId xmlns:a16="http://schemas.microsoft.com/office/drawing/2014/main" val="4185649975"/>
                    </a:ext>
                  </a:extLst>
                </a:gridCol>
                <a:gridCol w="1036918">
                  <a:extLst>
                    <a:ext uri="{9D8B030D-6E8A-4147-A177-3AD203B41FA5}">
                      <a16:colId xmlns:a16="http://schemas.microsoft.com/office/drawing/2014/main" val="1602041793"/>
                    </a:ext>
                  </a:extLst>
                </a:gridCol>
                <a:gridCol w="1036918">
                  <a:extLst>
                    <a:ext uri="{9D8B030D-6E8A-4147-A177-3AD203B41FA5}">
                      <a16:colId xmlns:a16="http://schemas.microsoft.com/office/drawing/2014/main" val="4070036071"/>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tc>
                  <a:txBody>
                    <a:bodyPr/>
                    <a:lstStyle/>
                    <a:p>
                      <a:pPr algn="ctr"/>
                      <a:endParaRPr lang="es-ES_tradnl" sz="1400" b="0" dirty="0"/>
                    </a:p>
                  </a:txBody>
                  <a:tcPr>
                    <a:solidFill>
                      <a:schemeClr val="bg2"/>
                    </a:solidFill>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tc>
                  <a:txBody>
                    <a:bodyPr/>
                    <a:lstStyle/>
                    <a:p>
                      <a:endParaRPr lang="es-ES_tradnl" sz="1400" dirty="0"/>
                    </a:p>
                  </a:txBody>
                  <a:tcPr>
                    <a:solidFill>
                      <a:schemeClr val="bg2"/>
                    </a:solidFill>
                  </a:tcPr>
                </a:tc>
                <a:extLst>
                  <a:ext uri="{0D108BD9-81ED-4DB2-BD59-A6C34878D82A}">
                    <a16:rowId xmlns:a16="http://schemas.microsoft.com/office/drawing/2014/main" val="2447048197"/>
                  </a:ext>
                </a:extLst>
              </a:tr>
              <a:tr h="279834">
                <a:tc rowSpan="3">
                  <a:txBody>
                    <a:bodyPr/>
                    <a:lstStyle/>
                    <a:p>
                      <a:r>
                        <a:rPr lang="es-ES_tradnl" sz="1400" dirty="0"/>
                        <a:t>Tiempo de estudio</a:t>
                      </a:r>
                    </a:p>
                  </a:txBody>
                  <a:tcPr/>
                </a:tc>
                <a:tc>
                  <a:txBody>
                    <a:bodyPr/>
                    <a:lstStyle/>
                    <a:p>
                      <a:r>
                        <a:rPr lang="es-ES_tradnl" sz="1400" dirty="0"/>
                        <a:t>Bajo</a:t>
                      </a:r>
                    </a:p>
                  </a:txBody>
                  <a:tcPr/>
                </a:tc>
                <a:tc>
                  <a:txBody>
                    <a:bodyPr/>
                    <a:lstStyle/>
                    <a:p>
                      <a:r>
                        <a:rPr lang="es-ES_tradnl" sz="1400" dirty="0"/>
                        <a:t>2/9</a:t>
                      </a:r>
                    </a:p>
                  </a:txBody>
                  <a:tcPr/>
                </a:tc>
                <a:tc>
                  <a:txBody>
                    <a:bodyPr/>
                    <a:lstStyle/>
                    <a:p>
                      <a:r>
                        <a:rPr lang="es-ES_tradnl" sz="1400" dirty="0"/>
                        <a:t>3/7</a:t>
                      </a:r>
                    </a:p>
                  </a:txBody>
                  <a:tcPr/>
                </a:tc>
                <a:tc>
                  <a:txBody>
                    <a:bodyPr/>
                    <a:lstStyle/>
                    <a:p>
                      <a:r>
                        <a:rPr lang="es-ES_tradnl" sz="1400" dirty="0"/>
                        <a:t>5/16</a:t>
                      </a:r>
                    </a:p>
                  </a:txBody>
                  <a:tcPr>
                    <a:solidFill>
                      <a:schemeClr val="bg2"/>
                    </a:solidFill>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Moderado</a:t>
                      </a:r>
                    </a:p>
                  </a:txBody>
                  <a:tcPr/>
                </a:tc>
                <a:tc>
                  <a:txBody>
                    <a:bodyPr/>
                    <a:lstStyle/>
                    <a:p>
                      <a:r>
                        <a:rPr lang="es-ES_tradnl" sz="1400" dirty="0"/>
                        <a:t>4/9</a:t>
                      </a:r>
                    </a:p>
                  </a:txBody>
                  <a:tcPr/>
                </a:tc>
                <a:tc>
                  <a:txBody>
                    <a:bodyPr/>
                    <a:lstStyle/>
                    <a:p>
                      <a:r>
                        <a:rPr lang="es-ES_tradnl" sz="1400" dirty="0"/>
                        <a:t>2/7</a:t>
                      </a:r>
                    </a:p>
                  </a:txBody>
                  <a:tcPr/>
                </a:tc>
                <a:tc>
                  <a:txBody>
                    <a:bodyPr/>
                    <a:lstStyle/>
                    <a:p>
                      <a:r>
                        <a:rPr lang="es-ES_tradnl" sz="1400" dirty="0"/>
                        <a:t>6/16</a:t>
                      </a:r>
                    </a:p>
                  </a:txBody>
                  <a:tcPr>
                    <a:solidFill>
                      <a:schemeClr val="bg2"/>
                    </a:solidFill>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3/9</a:t>
                      </a:r>
                    </a:p>
                  </a:txBody>
                  <a:tcPr/>
                </a:tc>
                <a:tc>
                  <a:txBody>
                    <a:bodyPr/>
                    <a:lstStyle/>
                    <a:p>
                      <a:r>
                        <a:rPr lang="es-ES_tradnl" sz="1400" dirty="0"/>
                        <a:t>2/7</a:t>
                      </a:r>
                    </a:p>
                  </a:txBody>
                  <a:tcPr/>
                </a:tc>
                <a:tc>
                  <a:txBody>
                    <a:bodyPr/>
                    <a:lstStyle/>
                    <a:p>
                      <a:r>
                        <a:rPr lang="es-ES_tradnl" sz="1400" dirty="0"/>
                        <a:t>5/16</a:t>
                      </a:r>
                    </a:p>
                  </a:txBody>
                  <a:tcPr>
                    <a:solidFill>
                      <a:schemeClr val="bg2"/>
                    </a:solidFill>
                  </a:tcPr>
                </a:tc>
                <a:extLst>
                  <a:ext uri="{0D108BD9-81ED-4DB2-BD59-A6C34878D82A}">
                    <a16:rowId xmlns:a16="http://schemas.microsoft.com/office/drawing/2014/main" val="263595187"/>
                  </a:ext>
                </a:extLst>
              </a:tr>
              <a:tr h="0">
                <a:tc>
                  <a:txBody>
                    <a:bodyPr/>
                    <a:lstStyle/>
                    <a:p>
                      <a:endParaRPr lang="es-ES_tradnl" sz="1400" dirty="0"/>
                    </a:p>
                  </a:txBody>
                  <a:tcPr>
                    <a:solidFill>
                      <a:schemeClr val="bg2"/>
                    </a:solidFill>
                  </a:tcPr>
                </a:tc>
                <a:tc>
                  <a:txBody>
                    <a:bodyPr/>
                    <a:lstStyle/>
                    <a:p>
                      <a:endParaRPr lang="es-ES_tradnl" sz="1400" dirty="0"/>
                    </a:p>
                  </a:txBody>
                  <a:tcPr>
                    <a:solidFill>
                      <a:schemeClr val="bg2"/>
                    </a:solidFill>
                  </a:tcPr>
                </a:tc>
                <a:tc>
                  <a:txBody>
                    <a:bodyPr/>
                    <a:lstStyle/>
                    <a:p>
                      <a:r>
                        <a:rPr lang="es-ES_tradnl" sz="1400" dirty="0"/>
                        <a:t>9/16</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7/16</a:t>
                      </a:r>
                    </a:p>
                  </a:txBody>
                  <a:tcPr>
                    <a:solidFill>
                      <a:schemeClr val="bg2"/>
                    </a:solidFill>
                  </a:tcPr>
                </a:tc>
                <a:tc>
                  <a:txBody>
                    <a:bodyPr/>
                    <a:lstStyle/>
                    <a:p>
                      <a:r>
                        <a:rPr lang="es-ES_tradnl" sz="1400" dirty="0"/>
                        <a:t>16</a:t>
                      </a:r>
                    </a:p>
                  </a:txBody>
                  <a:tcPr>
                    <a:solidFill>
                      <a:schemeClr val="bg2"/>
                    </a:solidFill>
                  </a:tcPr>
                </a:tc>
                <a:extLst>
                  <a:ext uri="{0D108BD9-81ED-4DB2-BD59-A6C34878D82A}">
                    <a16:rowId xmlns:a16="http://schemas.microsoft.com/office/drawing/2014/main" val="491576964"/>
                  </a:ext>
                </a:extLst>
              </a:tr>
            </a:tbl>
          </a:graphicData>
        </a:graphic>
      </p:graphicFrame>
      <p:graphicFrame>
        <p:nvGraphicFramePr>
          <p:cNvPr id="4" name="Table 3">
            <a:extLst>
              <a:ext uri="{FF2B5EF4-FFF2-40B4-BE49-F238E27FC236}">
                <a16:creationId xmlns:a16="http://schemas.microsoft.com/office/drawing/2014/main" id="{7E7BA5B6-AE73-9D85-FC04-5A18841254EA}"/>
              </a:ext>
            </a:extLst>
          </p:cNvPr>
          <p:cNvGraphicFramePr>
            <a:graphicFrameLocks noGrp="1"/>
          </p:cNvGraphicFramePr>
          <p:nvPr>
            <p:extLst>
              <p:ext uri="{D42A27DB-BD31-4B8C-83A1-F6EECF244321}">
                <p14:modId xmlns:p14="http://schemas.microsoft.com/office/powerpoint/2010/main" val="4024402665"/>
              </p:ext>
            </p:extLst>
          </p:nvPr>
        </p:nvGraphicFramePr>
        <p:xfrm>
          <a:off x="6458772" y="2141167"/>
          <a:ext cx="5042945" cy="1828800"/>
        </p:xfrm>
        <a:graphic>
          <a:graphicData uri="http://schemas.openxmlformats.org/drawingml/2006/table">
            <a:tbl>
              <a:tblPr firstRow="1" bandRow="1">
                <a:tableStyleId>{C4B1156A-380E-4F78-BDF5-A606A8083BF9}</a:tableStyleId>
              </a:tblPr>
              <a:tblGrid>
                <a:gridCol w="1008589">
                  <a:extLst>
                    <a:ext uri="{9D8B030D-6E8A-4147-A177-3AD203B41FA5}">
                      <a16:colId xmlns:a16="http://schemas.microsoft.com/office/drawing/2014/main" val="3834093890"/>
                    </a:ext>
                  </a:extLst>
                </a:gridCol>
                <a:gridCol w="1008589">
                  <a:extLst>
                    <a:ext uri="{9D8B030D-6E8A-4147-A177-3AD203B41FA5}">
                      <a16:colId xmlns:a16="http://schemas.microsoft.com/office/drawing/2014/main" val="1576245209"/>
                    </a:ext>
                  </a:extLst>
                </a:gridCol>
                <a:gridCol w="1008589">
                  <a:extLst>
                    <a:ext uri="{9D8B030D-6E8A-4147-A177-3AD203B41FA5}">
                      <a16:colId xmlns:a16="http://schemas.microsoft.com/office/drawing/2014/main" val="4185649975"/>
                    </a:ext>
                  </a:extLst>
                </a:gridCol>
                <a:gridCol w="1111742">
                  <a:extLst>
                    <a:ext uri="{9D8B030D-6E8A-4147-A177-3AD203B41FA5}">
                      <a16:colId xmlns:a16="http://schemas.microsoft.com/office/drawing/2014/main" val="1602041793"/>
                    </a:ext>
                  </a:extLst>
                </a:gridCol>
                <a:gridCol w="905436">
                  <a:extLst>
                    <a:ext uri="{9D8B030D-6E8A-4147-A177-3AD203B41FA5}">
                      <a16:colId xmlns:a16="http://schemas.microsoft.com/office/drawing/2014/main" val="1595073498"/>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tc>
                  <a:txBody>
                    <a:bodyPr/>
                    <a:lstStyle/>
                    <a:p>
                      <a:pPr algn="ctr"/>
                      <a:endParaRPr lang="es-ES_tradnl" sz="1400" b="0" dirty="0"/>
                    </a:p>
                  </a:txBody>
                  <a:tcPr>
                    <a:solidFill>
                      <a:schemeClr val="bg2"/>
                    </a:solidFill>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tc>
                  <a:txBody>
                    <a:bodyPr/>
                    <a:lstStyle/>
                    <a:p>
                      <a:endParaRPr lang="es-ES_tradnl" sz="1400" dirty="0"/>
                    </a:p>
                  </a:txBody>
                  <a:tcPr>
                    <a:solidFill>
                      <a:schemeClr val="bg2"/>
                    </a:solidFill>
                  </a:tcPr>
                </a:tc>
                <a:extLst>
                  <a:ext uri="{0D108BD9-81ED-4DB2-BD59-A6C34878D82A}">
                    <a16:rowId xmlns:a16="http://schemas.microsoft.com/office/drawing/2014/main" val="2447048197"/>
                  </a:ext>
                </a:extLst>
              </a:tr>
              <a:tr h="279834">
                <a:tc rowSpan="3">
                  <a:txBody>
                    <a:bodyPr/>
                    <a:lstStyle/>
                    <a:p>
                      <a:r>
                        <a:rPr lang="es-ES_tradnl" sz="1400" dirty="0"/>
                        <a:t>Método de estudio</a:t>
                      </a:r>
                    </a:p>
                  </a:txBody>
                  <a:tcPr/>
                </a:tc>
                <a:tc>
                  <a:txBody>
                    <a:bodyPr/>
                    <a:lstStyle/>
                    <a:p>
                      <a:r>
                        <a:rPr lang="es-ES_tradnl" sz="1400" dirty="0"/>
                        <a:t>Lectura</a:t>
                      </a:r>
                    </a:p>
                  </a:txBody>
                  <a:tcPr/>
                </a:tc>
                <a:tc>
                  <a:txBody>
                    <a:bodyPr/>
                    <a:lstStyle/>
                    <a:p>
                      <a:r>
                        <a:rPr lang="es-ES_tradnl" sz="1400" dirty="0"/>
                        <a:t>2/9</a:t>
                      </a:r>
                    </a:p>
                  </a:txBody>
                  <a:tcPr/>
                </a:tc>
                <a:tc>
                  <a:txBody>
                    <a:bodyPr/>
                    <a:lstStyle/>
                    <a:p>
                      <a:r>
                        <a:rPr lang="es-ES_tradnl" sz="1400" dirty="0"/>
                        <a:t>3/7</a:t>
                      </a:r>
                    </a:p>
                  </a:txBody>
                  <a:tcPr/>
                </a:tc>
                <a:tc>
                  <a:txBody>
                    <a:bodyPr/>
                    <a:lstStyle/>
                    <a:p>
                      <a:r>
                        <a:rPr lang="es-ES_tradnl" sz="1400" dirty="0"/>
                        <a:t>5/16</a:t>
                      </a:r>
                    </a:p>
                  </a:txBody>
                  <a:tcPr>
                    <a:solidFill>
                      <a:schemeClr val="bg2"/>
                    </a:solidFill>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Practica</a:t>
                      </a:r>
                    </a:p>
                  </a:txBody>
                  <a:tcPr/>
                </a:tc>
                <a:tc>
                  <a:txBody>
                    <a:bodyPr/>
                    <a:lstStyle/>
                    <a:p>
                      <a:r>
                        <a:rPr lang="es-ES_tradnl" sz="1400" dirty="0"/>
                        <a:t>3/9</a:t>
                      </a:r>
                    </a:p>
                  </a:txBody>
                  <a:tcPr/>
                </a:tc>
                <a:tc>
                  <a:txBody>
                    <a:bodyPr/>
                    <a:lstStyle/>
                    <a:p>
                      <a:r>
                        <a:rPr lang="es-ES_tradnl" sz="1400" dirty="0"/>
                        <a:t>2/7</a:t>
                      </a:r>
                    </a:p>
                  </a:txBody>
                  <a:tcPr/>
                </a:tc>
                <a:tc>
                  <a:txBody>
                    <a:bodyPr/>
                    <a:lstStyle/>
                    <a:p>
                      <a:r>
                        <a:rPr lang="es-ES_tradnl" sz="1400" dirty="0"/>
                        <a:t>5/16</a:t>
                      </a:r>
                    </a:p>
                  </a:txBody>
                  <a:tcPr>
                    <a:solidFill>
                      <a:schemeClr val="bg2"/>
                    </a:solidFill>
                  </a:tcPr>
                </a:tc>
                <a:extLst>
                  <a:ext uri="{0D108BD9-81ED-4DB2-BD59-A6C34878D82A}">
                    <a16:rowId xmlns:a16="http://schemas.microsoft.com/office/drawing/2014/main" val="1700983210"/>
                  </a:ext>
                </a:extLst>
              </a:tr>
              <a:tr h="284984">
                <a:tc vMerge="1">
                  <a:txBody>
                    <a:bodyPr/>
                    <a:lstStyle/>
                    <a:p>
                      <a:endParaRPr lang="es-ES_tradnl" dirty="0"/>
                    </a:p>
                  </a:txBody>
                  <a:tcPr/>
                </a:tc>
                <a:tc>
                  <a:txBody>
                    <a:bodyPr/>
                    <a:lstStyle/>
                    <a:p>
                      <a:r>
                        <a:rPr lang="es-ES_tradnl" sz="1400" dirty="0"/>
                        <a:t>L y P</a:t>
                      </a:r>
                    </a:p>
                  </a:txBody>
                  <a:tcPr/>
                </a:tc>
                <a:tc>
                  <a:txBody>
                    <a:bodyPr/>
                    <a:lstStyle/>
                    <a:p>
                      <a:r>
                        <a:rPr lang="es-ES_tradnl" sz="1400" dirty="0"/>
                        <a:t>4/9</a:t>
                      </a:r>
                    </a:p>
                  </a:txBody>
                  <a:tcPr/>
                </a:tc>
                <a:tc>
                  <a:txBody>
                    <a:bodyPr/>
                    <a:lstStyle/>
                    <a:p>
                      <a:r>
                        <a:rPr lang="es-ES_tradnl" sz="1400" dirty="0"/>
                        <a:t>2/7</a:t>
                      </a:r>
                    </a:p>
                  </a:txBody>
                  <a:tcPr/>
                </a:tc>
                <a:tc>
                  <a:txBody>
                    <a:bodyPr/>
                    <a:lstStyle/>
                    <a:p>
                      <a:r>
                        <a:rPr lang="es-ES_tradnl" sz="1400" dirty="0"/>
                        <a:t>6/16</a:t>
                      </a:r>
                    </a:p>
                  </a:txBody>
                  <a:tcPr>
                    <a:solidFill>
                      <a:schemeClr val="bg2"/>
                    </a:solidFill>
                  </a:tcPr>
                </a:tc>
                <a:extLst>
                  <a:ext uri="{0D108BD9-81ED-4DB2-BD59-A6C34878D82A}">
                    <a16:rowId xmlns:a16="http://schemas.microsoft.com/office/drawing/2014/main" val="263595187"/>
                  </a:ext>
                </a:extLst>
              </a:tr>
              <a:tr h="279834">
                <a:tc>
                  <a:txBody>
                    <a:bodyPr/>
                    <a:lstStyle/>
                    <a:p>
                      <a:endParaRPr lang="es-ES_tradnl" sz="1400" dirty="0"/>
                    </a:p>
                  </a:txBody>
                  <a:tcPr>
                    <a:solidFill>
                      <a:schemeClr val="bg2"/>
                    </a:solidFill>
                  </a:tcPr>
                </a:tc>
                <a:tc>
                  <a:txBody>
                    <a:bodyPr/>
                    <a:lstStyle/>
                    <a:p>
                      <a:endParaRPr lang="es-ES_tradnl" sz="1400" dirty="0"/>
                    </a:p>
                  </a:txBody>
                  <a:tcPr>
                    <a:solidFill>
                      <a:schemeClr val="bg2"/>
                    </a:solidFill>
                  </a:tcPr>
                </a:tc>
                <a:tc>
                  <a:txBody>
                    <a:bodyPr/>
                    <a:lstStyle/>
                    <a:p>
                      <a:r>
                        <a:rPr lang="es-ES_tradnl" sz="1400" dirty="0"/>
                        <a:t>9/16</a:t>
                      </a:r>
                    </a:p>
                  </a:txBody>
                  <a:tcPr>
                    <a:solidFill>
                      <a:schemeClr val="bg2"/>
                    </a:solidFill>
                  </a:tcPr>
                </a:tc>
                <a:tc>
                  <a:txBody>
                    <a:bodyPr/>
                    <a:lstStyle/>
                    <a:p>
                      <a:r>
                        <a:rPr lang="es-ES_tradnl" sz="1400" dirty="0"/>
                        <a:t>7/16</a:t>
                      </a:r>
                    </a:p>
                  </a:txBody>
                  <a:tcPr>
                    <a:solidFill>
                      <a:schemeClr val="bg2"/>
                    </a:solidFill>
                  </a:tcPr>
                </a:tc>
                <a:tc>
                  <a:txBody>
                    <a:bodyPr/>
                    <a:lstStyle/>
                    <a:p>
                      <a:r>
                        <a:rPr lang="es-ES_tradnl" sz="1400" dirty="0"/>
                        <a:t>16</a:t>
                      </a:r>
                    </a:p>
                  </a:txBody>
                  <a:tcPr>
                    <a:solidFill>
                      <a:schemeClr val="bg2"/>
                    </a:solidFill>
                  </a:tcPr>
                </a:tc>
                <a:extLst>
                  <a:ext uri="{0D108BD9-81ED-4DB2-BD59-A6C34878D82A}">
                    <a16:rowId xmlns:a16="http://schemas.microsoft.com/office/drawing/2014/main" val="3439381272"/>
                  </a:ext>
                </a:extLst>
              </a:tr>
            </a:tbl>
          </a:graphicData>
        </a:graphic>
      </p:graphicFrame>
      <p:graphicFrame>
        <p:nvGraphicFramePr>
          <p:cNvPr id="7" name="Table 6">
            <a:extLst>
              <a:ext uri="{FF2B5EF4-FFF2-40B4-BE49-F238E27FC236}">
                <a16:creationId xmlns:a16="http://schemas.microsoft.com/office/drawing/2014/main" id="{865A4593-A29B-F8F8-1C8A-59C757E2A9A6}"/>
              </a:ext>
            </a:extLst>
          </p:cNvPr>
          <p:cNvGraphicFramePr>
            <a:graphicFrameLocks noGrp="1"/>
          </p:cNvGraphicFramePr>
          <p:nvPr>
            <p:extLst>
              <p:ext uri="{D42A27DB-BD31-4B8C-83A1-F6EECF244321}">
                <p14:modId xmlns:p14="http://schemas.microsoft.com/office/powerpoint/2010/main" val="4249459484"/>
              </p:ext>
            </p:extLst>
          </p:nvPr>
        </p:nvGraphicFramePr>
        <p:xfrm>
          <a:off x="3741271" y="4177554"/>
          <a:ext cx="4963460" cy="1828800"/>
        </p:xfrm>
        <a:graphic>
          <a:graphicData uri="http://schemas.openxmlformats.org/drawingml/2006/table">
            <a:tbl>
              <a:tblPr firstRow="1" bandRow="1">
                <a:tableStyleId>{16D9F66E-5EB9-4882-86FB-DCBF35E3C3E4}</a:tableStyleId>
              </a:tblPr>
              <a:tblGrid>
                <a:gridCol w="992692">
                  <a:extLst>
                    <a:ext uri="{9D8B030D-6E8A-4147-A177-3AD203B41FA5}">
                      <a16:colId xmlns:a16="http://schemas.microsoft.com/office/drawing/2014/main" val="3834093890"/>
                    </a:ext>
                  </a:extLst>
                </a:gridCol>
                <a:gridCol w="992692">
                  <a:extLst>
                    <a:ext uri="{9D8B030D-6E8A-4147-A177-3AD203B41FA5}">
                      <a16:colId xmlns:a16="http://schemas.microsoft.com/office/drawing/2014/main" val="1576245209"/>
                    </a:ext>
                  </a:extLst>
                </a:gridCol>
                <a:gridCol w="992692">
                  <a:extLst>
                    <a:ext uri="{9D8B030D-6E8A-4147-A177-3AD203B41FA5}">
                      <a16:colId xmlns:a16="http://schemas.microsoft.com/office/drawing/2014/main" val="4185649975"/>
                    </a:ext>
                  </a:extLst>
                </a:gridCol>
                <a:gridCol w="1062019">
                  <a:extLst>
                    <a:ext uri="{9D8B030D-6E8A-4147-A177-3AD203B41FA5}">
                      <a16:colId xmlns:a16="http://schemas.microsoft.com/office/drawing/2014/main" val="1602041793"/>
                    </a:ext>
                  </a:extLst>
                </a:gridCol>
                <a:gridCol w="923365">
                  <a:extLst>
                    <a:ext uri="{9D8B030D-6E8A-4147-A177-3AD203B41FA5}">
                      <a16:colId xmlns:a16="http://schemas.microsoft.com/office/drawing/2014/main" val="3045544032"/>
                    </a:ext>
                  </a:extLst>
                </a:gridCol>
              </a:tblGrid>
              <a:tr h="279834">
                <a:tc rowSpan="2" gridSpan="2">
                  <a:txBody>
                    <a:bodyPr/>
                    <a:lstStyle/>
                    <a:p>
                      <a:r>
                        <a:rPr lang="es-ES_tradnl" sz="1400" dirty="0"/>
                        <a:t>Tabla de frecuencia</a:t>
                      </a:r>
                    </a:p>
                  </a:txBody>
                  <a:tcPr/>
                </a:tc>
                <a:tc rowSpan="2" hMerge="1">
                  <a:txBody>
                    <a:bodyPr/>
                    <a:lstStyle/>
                    <a:p>
                      <a:endParaRPr lang="es-ES_tradnl" dirty="0"/>
                    </a:p>
                  </a:txBody>
                  <a:tcPr/>
                </a:tc>
                <a:tc gridSpan="2">
                  <a:txBody>
                    <a:bodyPr/>
                    <a:lstStyle/>
                    <a:p>
                      <a:pPr algn="ctr"/>
                      <a:r>
                        <a:rPr lang="es-ES_tradnl" sz="1400" b="0" dirty="0"/>
                        <a:t>Resultado</a:t>
                      </a:r>
                    </a:p>
                  </a:txBody>
                  <a:tcPr/>
                </a:tc>
                <a:tc hMerge="1">
                  <a:txBody>
                    <a:bodyPr/>
                    <a:lstStyle/>
                    <a:p>
                      <a:endParaRPr lang="es-ES_tradnl" dirty="0"/>
                    </a:p>
                  </a:txBody>
                  <a:tcPr/>
                </a:tc>
                <a:tc>
                  <a:txBody>
                    <a:bodyPr/>
                    <a:lstStyle/>
                    <a:p>
                      <a:pPr algn="ctr"/>
                      <a:endParaRPr lang="es-ES_tradnl" sz="1400" b="0" dirty="0"/>
                    </a:p>
                  </a:txBody>
                  <a:tcPr>
                    <a:solidFill>
                      <a:schemeClr val="bg2"/>
                    </a:solidFill>
                  </a:tcPr>
                </a:tc>
                <a:extLst>
                  <a:ext uri="{0D108BD9-81ED-4DB2-BD59-A6C34878D82A}">
                    <a16:rowId xmlns:a16="http://schemas.microsoft.com/office/drawing/2014/main" val="2441326773"/>
                  </a:ext>
                </a:extLst>
              </a:tr>
              <a:tr h="279834">
                <a:tc gridSpan="2" vMerge="1">
                  <a:txBody>
                    <a:bodyPr/>
                    <a:lstStyle/>
                    <a:p>
                      <a:endParaRPr lang="es-ES_tradnl" dirty="0"/>
                    </a:p>
                  </a:txBody>
                  <a:tcPr/>
                </a:tc>
                <a:tc hMerge="1" vMerge="1">
                  <a:txBody>
                    <a:bodyPr/>
                    <a:lstStyle/>
                    <a:p>
                      <a:endParaRPr lang="es-ES_tradnl" dirty="0"/>
                    </a:p>
                  </a:txBody>
                  <a:tcPr/>
                </a:tc>
                <a:tc>
                  <a:txBody>
                    <a:bodyPr/>
                    <a:lstStyle/>
                    <a:p>
                      <a:r>
                        <a:rPr lang="es-ES_tradnl" sz="1400" b="1" dirty="0">
                          <a:solidFill>
                            <a:schemeClr val="accent1"/>
                          </a:solidFill>
                        </a:rPr>
                        <a:t>Aprobó</a:t>
                      </a:r>
                      <a:endParaRPr lang="es-ES_tradnl" sz="1400" dirty="0"/>
                    </a:p>
                  </a:txBody>
                  <a:tcPr/>
                </a:tc>
                <a:tc>
                  <a:txBody>
                    <a:bodyPr/>
                    <a:lstStyle/>
                    <a:p>
                      <a:r>
                        <a:rPr lang="es-ES_tradnl" sz="1400" b="1" dirty="0">
                          <a:solidFill>
                            <a:srgbClr val="C00000"/>
                          </a:solidFill>
                        </a:rPr>
                        <a:t>Desaprobó</a:t>
                      </a:r>
                      <a:endParaRPr lang="es-ES_tradnl" sz="1400" dirty="0"/>
                    </a:p>
                  </a:txBody>
                  <a:tcPr/>
                </a:tc>
                <a:tc>
                  <a:txBody>
                    <a:bodyPr/>
                    <a:lstStyle/>
                    <a:p>
                      <a:endParaRPr lang="es-ES_tradnl" sz="1400" dirty="0"/>
                    </a:p>
                  </a:txBody>
                  <a:tcPr>
                    <a:solidFill>
                      <a:schemeClr val="bg2"/>
                    </a:solidFill>
                  </a:tcPr>
                </a:tc>
                <a:extLst>
                  <a:ext uri="{0D108BD9-81ED-4DB2-BD59-A6C34878D82A}">
                    <a16:rowId xmlns:a16="http://schemas.microsoft.com/office/drawing/2014/main" val="2447048197"/>
                  </a:ext>
                </a:extLst>
              </a:tr>
              <a:tr h="279834">
                <a:tc rowSpan="3">
                  <a:txBody>
                    <a:bodyPr/>
                    <a:lstStyle/>
                    <a:p>
                      <a:r>
                        <a:rPr lang="es-ES_tradnl" sz="1200" dirty="0"/>
                        <a:t>Puntuación</a:t>
                      </a:r>
                    </a:p>
                  </a:txBody>
                  <a:tcPr/>
                </a:tc>
                <a:tc>
                  <a:txBody>
                    <a:bodyPr/>
                    <a:lstStyle/>
                    <a:p>
                      <a:r>
                        <a:rPr lang="es-ES_tradnl" sz="1400" dirty="0"/>
                        <a:t>Bajo</a:t>
                      </a:r>
                    </a:p>
                  </a:txBody>
                  <a:tcPr/>
                </a:tc>
                <a:tc>
                  <a:txBody>
                    <a:bodyPr/>
                    <a:lstStyle/>
                    <a:p>
                      <a:r>
                        <a:rPr lang="es-ES_tradnl" sz="1400" dirty="0"/>
                        <a:t>1/9</a:t>
                      </a:r>
                    </a:p>
                  </a:txBody>
                  <a:tcPr/>
                </a:tc>
                <a:tc>
                  <a:txBody>
                    <a:bodyPr/>
                    <a:lstStyle/>
                    <a:p>
                      <a:r>
                        <a:rPr lang="es-ES_tradnl" sz="1400" dirty="0"/>
                        <a:t>4/7</a:t>
                      </a:r>
                    </a:p>
                  </a:txBody>
                  <a:tcPr/>
                </a:tc>
                <a:tc>
                  <a:txBody>
                    <a:bodyPr/>
                    <a:lstStyle/>
                    <a:p>
                      <a:r>
                        <a:rPr lang="es-ES_tradnl" sz="1400" dirty="0"/>
                        <a:t>5/16</a:t>
                      </a:r>
                    </a:p>
                  </a:txBody>
                  <a:tcPr>
                    <a:solidFill>
                      <a:schemeClr val="bg2"/>
                    </a:solidFill>
                  </a:tcPr>
                </a:tc>
                <a:extLst>
                  <a:ext uri="{0D108BD9-81ED-4DB2-BD59-A6C34878D82A}">
                    <a16:rowId xmlns:a16="http://schemas.microsoft.com/office/drawing/2014/main" val="2166624305"/>
                  </a:ext>
                </a:extLst>
              </a:tr>
              <a:tr h="279834">
                <a:tc vMerge="1">
                  <a:txBody>
                    <a:bodyPr/>
                    <a:lstStyle/>
                    <a:p>
                      <a:endParaRPr lang="es-ES_tradnl" dirty="0"/>
                    </a:p>
                  </a:txBody>
                  <a:tcPr/>
                </a:tc>
                <a:tc>
                  <a:txBody>
                    <a:bodyPr/>
                    <a:lstStyle/>
                    <a:p>
                      <a:r>
                        <a:rPr lang="es-ES_tradnl" sz="1400" dirty="0"/>
                        <a:t>Promedio</a:t>
                      </a:r>
                    </a:p>
                  </a:txBody>
                  <a:tcPr/>
                </a:tc>
                <a:tc>
                  <a:txBody>
                    <a:bodyPr/>
                    <a:lstStyle/>
                    <a:p>
                      <a:r>
                        <a:rPr lang="es-ES_tradnl" sz="1400" dirty="0"/>
                        <a:t>3/9</a:t>
                      </a:r>
                    </a:p>
                  </a:txBody>
                  <a:tcPr/>
                </a:tc>
                <a:tc>
                  <a:txBody>
                    <a:bodyPr/>
                    <a:lstStyle/>
                    <a:p>
                      <a:r>
                        <a:rPr lang="es-ES_tradnl" sz="1400" dirty="0"/>
                        <a:t>1/7</a:t>
                      </a:r>
                    </a:p>
                  </a:txBody>
                  <a:tcPr/>
                </a:tc>
                <a:tc>
                  <a:txBody>
                    <a:bodyPr/>
                    <a:lstStyle/>
                    <a:p>
                      <a:r>
                        <a:rPr lang="es-ES_tradnl" sz="1400" dirty="0"/>
                        <a:t>4/16</a:t>
                      </a:r>
                    </a:p>
                  </a:txBody>
                  <a:tcPr>
                    <a:solidFill>
                      <a:schemeClr val="bg2"/>
                    </a:solidFill>
                  </a:tcPr>
                </a:tc>
                <a:extLst>
                  <a:ext uri="{0D108BD9-81ED-4DB2-BD59-A6C34878D82A}">
                    <a16:rowId xmlns:a16="http://schemas.microsoft.com/office/drawing/2014/main" val="1700983210"/>
                  </a:ext>
                </a:extLst>
              </a:tr>
              <a:tr h="279834">
                <a:tc vMerge="1">
                  <a:txBody>
                    <a:bodyPr/>
                    <a:lstStyle/>
                    <a:p>
                      <a:endParaRPr lang="es-ES_tradnl" dirty="0"/>
                    </a:p>
                  </a:txBody>
                  <a:tcPr/>
                </a:tc>
                <a:tc>
                  <a:txBody>
                    <a:bodyPr/>
                    <a:lstStyle/>
                    <a:p>
                      <a:r>
                        <a:rPr lang="es-ES_tradnl" sz="1400" dirty="0"/>
                        <a:t>Alto</a:t>
                      </a:r>
                    </a:p>
                  </a:txBody>
                  <a:tcPr/>
                </a:tc>
                <a:tc>
                  <a:txBody>
                    <a:bodyPr/>
                    <a:lstStyle/>
                    <a:p>
                      <a:r>
                        <a:rPr lang="es-ES_tradnl" sz="1400" dirty="0"/>
                        <a:t>5/9</a:t>
                      </a:r>
                    </a:p>
                  </a:txBody>
                  <a:tcPr/>
                </a:tc>
                <a:tc>
                  <a:txBody>
                    <a:bodyPr/>
                    <a:lstStyle/>
                    <a:p>
                      <a:r>
                        <a:rPr lang="es-ES_tradnl" sz="1400" dirty="0"/>
                        <a:t>2/7</a:t>
                      </a:r>
                    </a:p>
                  </a:txBody>
                  <a:tcPr/>
                </a:tc>
                <a:tc>
                  <a:txBody>
                    <a:bodyPr/>
                    <a:lstStyle/>
                    <a:p>
                      <a:r>
                        <a:rPr lang="es-ES_tradnl" sz="1400" dirty="0"/>
                        <a:t>6/16</a:t>
                      </a:r>
                    </a:p>
                  </a:txBody>
                  <a:tcPr>
                    <a:solidFill>
                      <a:schemeClr val="bg2"/>
                    </a:solidFill>
                  </a:tcPr>
                </a:tc>
                <a:extLst>
                  <a:ext uri="{0D108BD9-81ED-4DB2-BD59-A6C34878D82A}">
                    <a16:rowId xmlns:a16="http://schemas.microsoft.com/office/drawing/2014/main" val="263595187"/>
                  </a:ext>
                </a:extLst>
              </a:tr>
              <a:tr h="279834">
                <a:tc>
                  <a:txBody>
                    <a:bodyPr/>
                    <a:lstStyle/>
                    <a:p>
                      <a:endParaRPr lang="es-ES_tradnl" sz="1200" dirty="0"/>
                    </a:p>
                  </a:txBody>
                  <a:tcPr>
                    <a:solidFill>
                      <a:schemeClr val="bg2"/>
                    </a:solidFill>
                  </a:tcPr>
                </a:tc>
                <a:tc>
                  <a:txBody>
                    <a:bodyPr/>
                    <a:lstStyle/>
                    <a:p>
                      <a:endParaRPr lang="es-ES_tradnl" sz="1400" dirty="0"/>
                    </a:p>
                  </a:txBody>
                  <a:tcPr>
                    <a:solidFill>
                      <a:schemeClr val="bg2"/>
                    </a:solidFill>
                  </a:tcPr>
                </a:tc>
                <a:tc>
                  <a:txBody>
                    <a:bodyPr/>
                    <a:lstStyle/>
                    <a:p>
                      <a:r>
                        <a:rPr lang="es-ES_tradnl" sz="1400" dirty="0"/>
                        <a:t>9/16</a:t>
                      </a:r>
                    </a:p>
                  </a:txBody>
                  <a:tcPr>
                    <a:solidFill>
                      <a:schemeClr val="bg2"/>
                    </a:solidFill>
                  </a:tcPr>
                </a:tc>
                <a:tc>
                  <a:txBody>
                    <a:bodyPr/>
                    <a:lstStyle/>
                    <a:p>
                      <a:r>
                        <a:rPr lang="es-ES_tradnl" sz="1400" dirty="0"/>
                        <a:t>7/16</a:t>
                      </a:r>
                    </a:p>
                  </a:txBody>
                  <a:tcPr>
                    <a:solidFill>
                      <a:schemeClr val="bg2"/>
                    </a:solidFill>
                  </a:tcPr>
                </a:tc>
                <a:tc>
                  <a:txBody>
                    <a:bodyPr/>
                    <a:lstStyle/>
                    <a:p>
                      <a:r>
                        <a:rPr lang="es-ES_tradnl" sz="1400" dirty="0"/>
                        <a:t>16</a:t>
                      </a:r>
                    </a:p>
                  </a:txBody>
                  <a:tcPr>
                    <a:solidFill>
                      <a:schemeClr val="bg2"/>
                    </a:solidFill>
                  </a:tcPr>
                </a:tc>
                <a:extLst>
                  <a:ext uri="{0D108BD9-81ED-4DB2-BD59-A6C34878D82A}">
                    <a16:rowId xmlns:a16="http://schemas.microsoft.com/office/drawing/2014/main" val="4147493518"/>
                  </a:ext>
                </a:extLst>
              </a:tr>
            </a:tbl>
          </a:graphicData>
        </a:graphic>
      </p:graphicFrame>
    </p:spTree>
    <p:extLst>
      <p:ext uri="{BB962C8B-B14F-4D97-AF65-F5344CB8AC3E}">
        <p14:creationId xmlns:p14="http://schemas.microsoft.com/office/powerpoint/2010/main" val="997685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Regresión de Ridge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645920"/>
            <a:ext cx="10890730" cy="4283293"/>
          </a:xfrm>
        </p:spPr>
        <p:txBody>
          <a:bodyPr>
            <a:normAutofit fontScale="85000" lnSpcReduction="20000"/>
          </a:bodyPr>
          <a:lstStyle/>
          <a:p>
            <a:pPr marL="0" indent="0">
              <a:buNone/>
            </a:pPr>
            <a:r>
              <a:rPr lang="es-ES_tradnl" sz="2400" i="1" dirty="0"/>
              <a:t>¿Para qué nos sirve?</a:t>
            </a:r>
          </a:p>
          <a:p>
            <a:pPr marL="0" indent="0">
              <a:buNone/>
            </a:pPr>
            <a:r>
              <a:rPr lang="es-ES_tradnl" sz="2400" dirty="0"/>
              <a:t>En general, cuando la verdadera relación es lineal, la regresión lineal tiene mucha varianza. Esto principalmente ocurre cuando el </a:t>
            </a:r>
            <a:r>
              <a:rPr lang="es-ES_tradnl" sz="2400" b="1" dirty="0">
                <a:solidFill>
                  <a:schemeClr val="accent6"/>
                </a:solidFill>
              </a:rPr>
              <a:t>número de observaciones es cercano al número de coeficientes</a:t>
            </a:r>
            <a:r>
              <a:rPr lang="es-ES_tradnl" sz="2400" dirty="0"/>
              <a:t>. En estos casos, la regresión de Ridge funciona mejor.</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r>
              <a:rPr lang="es-ES_tradnl" sz="2400" dirty="0">
                <a:solidFill>
                  <a:schemeClr val="bg1"/>
                </a:solidFill>
              </a:rPr>
              <a:t>d</a:t>
            </a:r>
          </a:p>
          <a:p>
            <a:pPr marL="0" indent="0">
              <a:buNone/>
            </a:pPr>
            <a:endParaRPr lang="es-ES_tradnl" sz="2400" dirty="0"/>
          </a:p>
          <a:p>
            <a:pPr marL="0" indent="0">
              <a:buNone/>
            </a:pPr>
            <a:endParaRPr lang="es-ES_tradnl" sz="2400" dirty="0"/>
          </a:p>
          <a:p>
            <a:endParaRPr lang="es-ES_tradnl" sz="2400" dirty="0"/>
          </a:p>
          <a:p>
            <a:pPr marL="0" indent="0">
              <a:buNone/>
            </a:pPr>
            <a:endParaRPr lang="es-ES_tradnl" sz="2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8" name="text15ds972s1.png" descr="text15ds972s1.png">
            <a:extLst>
              <a:ext uri="{FF2B5EF4-FFF2-40B4-BE49-F238E27FC236}">
                <a16:creationId xmlns:a16="http://schemas.microsoft.com/office/drawing/2014/main" id="{18C7C94C-935D-921E-CF66-21D3FF69D40F}"/>
              </a:ext>
            </a:extLst>
          </p:cNvPr>
          <p:cNvPicPr>
            <a:picLocks noChangeAspect="1"/>
          </p:cNvPicPr>
          <p:nvPr/>
        </p:nvPicPr>
        <p:blipFill>
          <a:blip r:embed="rId4"/>
          <a:stretch>
            <a:fillRect/>
          </a:stretch>
        </p:blipFill>
        <p:spPr>
          <a:xfrm>
            <a:off x="3845862" y="3109979"/>
            <a:ext cx="3917573" cy="2909792"/>
          </a:xfrm>
          <a:prstGeom prst="rect">
            <a:avLst/>
          </a:prstGeom>
          <a:ln w="12700">
            <a:miter lim="400000"/>
          </a:ln>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2969F28-2A6B-203A-D8CC-4ED448ABC964}"/>
                  </a:ext>
                </a:extLst>
              </p:cNvPr>
              <p:cNvSpPr txBox="1"/>
              <p:nvPr/>
            </p:nvSpPr>
            <p:spPr>
              <a:xfrm>
                <a:off x="5901587" y="5864009"/>
                <a:ext cx="476988" cy="276999"/>
              </a:xfrm>
              <a:prstGeom prst="rect">
                <a:avLst/>
              </a:prstGeom>
              <a:solidFill>
                <a:schemeClr val="bg1"/>
              </a:solidFill>
            </p:spPr>
            <p:txBody>
              <a:bodyPr wrap="square" tIns="0" bIns="0" rtlCol="0">
                <a:spAutoFit/>
              </a:bodyPr>
              <a:lstStyle/>
              <a:p>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ea typeface="Cambria Math" panose="02040503050406030204" pitchFamily="18" charset="0"/>
                        </a:rPr>
                        <m:t>𝛼</m:t>
                      </m:r>
                    </m:oMath>
                  </m:oMathPara>
                </a14:m>
                <a:endParaRPr lang="es-ES_tradnl" dirty="0"/>
              </a:p>
            </p:txBody>
          </p:sp>
        </mc:Choice>
        <mc:Fallback xmlns="">
          <p:sp>
            <p:nvSpPr>
              <p:cNvPr id="9" name="TextBox 8">
                <a:extLst>
                  <a:ext uri="{FF2B5EF4-FFF2-40B4-BE49-F238E27FC236}">
                    <a16:creationId xmlns:a16="http://schemas.microsoft.com/office/drawing/2014/main" id="{72969F28-2A6B-203A-D8CC-4ED448ABC964}"/>
                  </a:ext>
                </a:extLst>
              </p:cNvPr>
              <p:cNvSpPr txBox="1">
                <a:spLocks noRot="1" noChangeAspect="1" noMove="1" noResize="1" noEditPoints="1" noAdjustHandles="1" noChangeArrowheads="1" noChangeShapeType="1" noTextEdit="1"/>
              </p:cNvSpPr>
              <p:nvPr/>
            </p:nvSpPr>
            <p:spPr>
              <a:xfrm>
                <a:off x="5901587" y="5864009"/>
                <a:ext cx="476988" cy="276999"/>
              </a:xfrm>
              <a:prstGeom prst="rect">
                <a:avLst/>
              </a:prstGeom>
              <a:blipFill>
                <a:blip r:embed="rId5"/>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366492719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90</a:t>
            </a:fld>
            <a:endParaRPr lang="en-US"/>
          </a:p>
        </p:txBody>
      </p:sp>
      <mc:AlternateContent xmlns:mc="http://schemas.openxmlformats.org/markup-compatibility/2006">
        <mc:Choice xmlns:a14="http://schemas.microsoft.com/office/drawing/2010/main" Requires="a14">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2400" dirty="0"/>
                  <a:t>Entonces ahora podemos calcular,</a:t>
                </a:r>
              </a:p>
              <a:p>
                <a:pPr marL="0" indent="0">
                  <a:buNone/>
                </a:pPr>
                <a:r>
                  <a:rPr lang="es-ES_tradnl" sz="2400" dirty="0"/>
                  <a:t>Si queremos ver si el alumno aprueba si estudio mucho tiempo, realizo practica y lecturas y venia con puntuación baja en exámenes anteriores:  </a:t>
                </a:r>
              </a:p>
              <a:p>
                <a:pPr marL="0" indent="0">
                  <a:buNone/>
                </a:pPr>
                <a:r>
                  <a:rPr lang="es-ES_tradnl" sz="2400" dirty="0"/>
                  <a:t>  </a:t>
                </a:r>
              </a:p>
              <a:p>
                <a14:m>
                  <m:oMath xmlns:m="http://schemas.openxmlformats.org/officeDocument/2006/math">
                    <m:r>
                      <a:rPr lang="en-US" sz="2400" i="1" smtClean="0">
                        <a:solidFill>
                          <a:schemeClr val="tx1"/>
                        </a:solidFill>
                        <a:latin typeface="Cambria Math" panose="02040503050406030204" pitchFamily="18" charset="0"/>
                      </a:rPr>
                      <m:t>𝑃</m:t>
                    </m:r>
                    <m:d>
                      <m:dPr>
                        <m:ctrlPr>
                          <a:rPr lang="en-US" sz="2400" i="1">
                            <a:solidFill>
                              <a:schemeClr val="tx1"/>
                            </a:solidFill>
                            <a:latin typeface="Cambria Math" panose="02040503050406030204" pitchFamily="18" charset="0"/>
                          </a:rPr>
                        </m:ctrlPr>
                      </m:dPr>
                      <m:e>
                        <m:r>
                          <a:rPr lang="en-US" sz="2400" b="0" i="1" smtClean="0">
                            <a:solidFill>
                              <a:schemeClr val="tx1"/>
                            </a:solidFill>
                            <a:latin typeface="Cambria Math" panose="02040503050406030204" pitchFamily="18" charset="0"/>
                          </a:rPr>
                          <m:t>𝐻</m:t>
                        </m:r>
                        <m:r>
                          <a:rPr lang="en-US" sz="2400" b="0" i="1" smtClean="0">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𝐸</m:t>
                        </m:r>
                      </m:e>
                    </m:d>
                    <m:r>
                      <a:rPr lang="en-US" sz="2400" b="0" i="1" smtClean="0">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0.333 ∗ 0.</m:t>
                    </m:r>
                    <m:r>
                      <a:rPr lang="en-US" sz="2400" b="0" i="1" smtClean="0">
                        <a:solidFill>
                          <a:schemeClr val="tx1"/>
                        </a:solidFill>
                        <a:latin typeface="Cambria Math" panose="02040503050406030204" pitchFamily="18" charset="0"/>
                      </a:rPr>
                      <m:t>444</m:t>
                    </m:r>
                    <m:r>
                      <a:rPr lang="en-US" sz="2400" i="1">
                        <a:solidFill>
                          <a:schemeClr val="tx1"/>
                        </a:solidFill>
                        <a:latin typeface="Cambria Math" panose="02040503050406030204" pitchFamily="18" charset="0"/>
                      </a:rPr>
                      <m:t> ∗</m:t>
                    </m:r>
                    <m:r>
                      <a:rPr lang="en-US" sz="2400" b="0" i="1" smtClean="0">
                        <a:solidFill>
                          <a:schemeClr val="tx1"/>
                        </a:solidFill>
                        <a:latin typeface="Cambria Math" panose="02040503050406030204" pitchFamily="18" charset="0"/>
                      </a:rPr>
                      <m:t>0.111</m:t>
                    </m:r>
                    <m:r>
                      <a:rPr lang="en-US" sz="2400" b="0" i="1">
                        <a:solidFill>
                          <a:schemeClr val="tx1"/>
                        </a:solidFill>
                        <a:latin typeface="Cambria Math" panose="02040503050406030204" pitchFamily="18" charset="0"/>
                      </a:rPr>
                      <m:t> </m:t>
                    </m:r>
                    <m:r>
                      <a:rPr lang="en-US" sz="2400" i="1">
                        <a:solidFill>
                          <a:schemeClr val="tx1"/>
                        </a:solidFill>
                        <a:latin typeface="Cambria Math" panose="02040503050406030204" pitchFamily="18" charset="0"/>
                      </a:rPr>
                      <m:t>∗ 0.</m:t>
                    </m:r>
                    <m:r>
                      <a:rPr lang="en-US" sz="2400" b="0" i="1" smtClean="0">
                        <a:solidFill>
                          <a:schemeClr val="tx1"/>
                        </a:solidFill>
                        <a:latin typeface="Cambria Math" panose="02040503050406030204" pitchFamily="18" charset="0"/>
                      </a:rPr>
                      <m:t>5</m:t>
                    </m:r>
                    <m:r>
                      <a:rPr lang="en-US" sz="2400" i="1">
                        <a:solidFill>
                          <a:schemeClr val="tx1"/>
                        </a:solidFill>
                        <a:latin typeface="Cambria Math" panose="02040503050406030204" pitchFamily="18" charset="0"/>
                      </a:rPr>
                      <m:t>6</m:t>
                    </m:r>
                    <m:r>
                      <a:rPr lang="en-US" sz="2400" b="0" i="1" smtClean="0">
                        <a:solidFill>
                          <a:schemeClr val="tx1"/>
                        </a:solidFill>
                        <a:latin typeface="Cambria Math" panose="02040503050406030204" pitchFamily="18" charset="0"/>
                      </a:rPr>
                      <m:t>25</m:t>
                    </m:r>
                    <m:r>
                      <a:rPr lang="en-US" sz="2400" b="0" i="1" smtClean="0">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0.0092</m:t>
                    </m:r>
                  </m:oMath>
                </a14:m>
                <a:r>
                  <a:rPr lang="es-ES_tradnl" sz="2400" dirty="0">
                    <a:solidFill>
                      <a:schemeClr val="tx1"/>
                    </a:solidFill>
                  </a:rPr>
                  <a:t> </a:t>
                </a:r>
              </a:p>
              <a:p>
                <a14:m>
                  <m:oMath xmlns:m="http://schemas.openxmlformats.org/officeDocument/2006/math">
                    <m:r>
                      <a:rPr lang="en-US" sz="2400" i="1" smtClean="0">
                        <a:solidFill>
                          <a:schemeClr val="tx1"/>
                        </a:solidFill>
                        <a:latin typeface="Cambria Math" panose="02040503050406030204" pitchFamily="18" charset="0"/>
                      </a:rPr>
                      <m:t>𝑃</m:t>
                    </m:r>
                    <m:d>
                      <m:dPr>
                        <m:ctrlPr>
                          <a:rPr lang="en-US" sz="2400" i="1">
                            <a:solidFill>
                              <a:schemeClr val="tx1"/>
                            </a:solidFill>
                            <a:latin typeface="Cambria Math" panose="02040503050406030204" pitchFamily="18" charset="0"/>
                          </a:rPr>
                        </m:ctrlPr>
                      </m:dPr>
                      <m:e>
                        <m:r>
                          <a:rPr lang="en-US" sz="2400" b="0" i="1" smtClean="0">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𝐻</m:t>
                        </m:r>
                        <m:r>
                          <a:rPr lang="en-US" sz="2400" b="0" i="1" smtClean="0">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𝐸</m:t>
                        </m:r>
                      </m:e>
                    </m:d>
                    <m:r>
                      <a:rPr lang="en-US" sz="2400" b="0" i="1" smtClean="0">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0.</m:t>
                    </m:r>
                    <m:r>
                      <a:rPr lang="en-US" sz="2400" b="0" i="1" smtClean="0">
                        <a:solidFill>
                          <a:schemeClr val="tx1"/>
                        </a:solidFill>
                        <a:latin typeface="Cambria Math" panose="02040503050406030204" pitchFamily="18" charset="0"/>
                      </a:rPr>
                      <m:t>286</m:t>
                    </m:r>
                    <m:r>
                      <a:rPr lang="en-US" sz="2400" i="1">
                        <a:solidFill>
                          <a:schemeClr val="tx1"/>
                        </a:solidFill>
                        <a:latin typeface="Cambria Math" panose="02040503050406030204" pitchFamily="18" charset="0"/>
                      </a:rPr>
                      <m:t> ∗</m:t>
                    </m:r>
                    <m:r>
                      <a:rPr lang="en-US" sz="2400" i="1">
                        <a:latin typeface="Cambria Math" panose="02040503050406030204" pitchFamily="18" charset="0"/>
                      </a:rPr>
                      <m:t>0.286</m:t>
                    </m:r>
                    <m:r>
                      <a:rPr lang="en-US" sz="2400" i="1">
                        <a:solidFill>
                          <a:schemeClr val="tx1"/>
                        </a:solidFill>
                        <a:latin typeface="Cambria Math" panose="02040503050406030204" pitchFamily="18" charset="0"/>
                      </a:rPr>
                      <m:t>∗</m:t>
                    </m:r>
                    <m:r>
                      <a:rPr lang="en-US" sz="2400" i="1">
                        <a:latin typeface="Cambria Math" panose="02040503050406030204" pitchFamily="18" charset="0"/>
                      </a:rPr>
                      <m:t>0.286</m:t>
                    </m:r>
                    <m:r>
                      <a:rPr lang="en-US" sz="2400" i="1">
                        <a:solidFill>
                          <a:schemeClr val="tx1"/>
                        </a:solidFill>
                        <a:latin typeface="Cambria Math" panose="02040503050406030204" pitchFamily="18" charset="0"/>
                      </a:rPr>
                      <m:t>∗ 0.</m:t>
                    </m:r>
                    <m:r>
                      <a:rPr lang="en-US" sz="2400" b="0" i="1" smtClean="0">
                        <a:solidFill>
                          <a:schemeClr val="tx1"/>
                        </a:solidFill>
                        <a:latin typeface="Cambria Math" panose="02040503050406030204" pitchFamily="18" charset="0"/>
                      </a:rPr>
                      <m:t>4375</m:t>
                    </m:r>
                    <m:r>
                      <a:rPr lang="en-US" sz="2400" b="0" i="1" smtClean="0">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0.0102</m:t>
                    </m:r>
                  </m:oMath>
                </a14:m>
                <a:r>
                  <a:rPr lang="es-ES_tradnl" sz="2400" dirty="0">
                    <a:solidFill>
                      <a:schemeClr val="tx1"/>
                    </a:solidFill>
                  </a:rPr>
                  <a:t> </a:t>
                </a:r>
              </a:p>
            </p:txBody>
          </p:sp>
        </mc:Choice>
        <mc:Fallback>
          <p:sp>
            <p:nvSpPr>
              <p:cNvPr id="14" name="Content Placeholder 3">
                <a:extLst>
                  <a:ext uri="{FF2B5EF4-FFF2-40B4-BE49-F238E27FC236}">
                    <a16:creationId xmlns:a16="http://schemas.microsoft.com/office/drawing/2014/main" id="{6FF2BDEF-6401-139A-B629-2BBD9E79D1AC}"/>
                  </a:ext>
                </a:extLst>
              </p:cNvPr>
              <p:cNvSpPr>
                <a:spLocks noGrp="1" noRot="1" noChangeAspect="1" noMove="1" noResize="1" noEditPoints="1" noAdjustHandles="1" noChangeArrowheads="1" noChangeShapeType="1" noTextEdit="1"/>
              </p:cNvSpPr>
              <p:nvPr>
                <p:ph idx="1"/>
              </p:nvPr>
            </p:nvSpPr>
            <p:spPr>
              <a:xfrm>
                <a:off x="700636" y="1766047"/>
                <a:ext cx="10691264" cy="4163166"/>
              </a:xfrm>
              <a:blipFill>
                <a:blip r:embed="rId3"/>
                <a:stretch>
                  <a:fillRect l="-949" t="-912" r="-712"/>
                </a:stretch>
              </a:blipFill>
            </p:spPr>
            <p:txBody>
              <a:bodyPr/>
              <a:lstStyle/>
              <a:p>
                <a:r>
                  <a:rPr lang="es-ES_tradnl">
                    <a:noFill/>
                  </a:rPr>
                  <a:t> </a:t>
                </a:r>
              </a:p>
            </p:txBody>
          </p:sp>
        </mc:Fallback>
      </mc:AlternateContent>
    </p:spTree>
    <p:extLst>
      <p:ext uri="{BB962C8B-B14F-4D97-AF65-F5344CB8AC3E}">
        <p14:creationId xmlns:p14="http://schemas.microsoft.com/office/powerpoint/2010/main" val="382810821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91</a:t>
            </a:fld>
            <a:endParaRPr lang="en-US"/>
          </a:p>
        </p:txBody>
      </p:sp>
      <mc:AlternateContent xmlns:mc="http://schemas.openxmlformats.org/markup-compatibility/2006">
        <mc:Choice xmlns:a14="http://schemas.microsoft.com/office/drawing/2010/main" Requires="a14">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2400" dirty="0"/>
                  <a:t>Entonces ahora podemos calcular,</a:t>
                </a:r>
              </a:p>
              <a:p>
                <a:pPr marL="0" indent="0">
                  <a:buNone/>
                </a:pPr>
                <a:r>
                  <a:rPr lang="es-ES_tradnl" sz="2400" dirty="0"/>
                  <a:t>Si queremos ver si el alumno aprueba si estudio mucho tiempo, realizo practica y lecturas y venia con puntuación baja en exámenes anteriores:  </a:t>
                </a:r>
              </a:p>
              <a:p>
                <a:pPr marL="0" indent="0">
                  <a:buNone/>
                </a:pPr>
                <a:r>
                  <a:rPr lang="es-ES_tradnl" sz="2400" dirty="0"/>
                  <a:t>  </a:t>
                </a:r>
              </a:p>
              <a:p>
                <a14:m>
                  <m:oMath xmlns:m="http://schemas.openxmlformats.org/officeDocument/2006/math">
                    <m:r>
                      <a:rPr lang="en-US" sz="2400" i="1" smtClean="0">
                        <a:solidFill>
                          <a:schemeClr val="tx1"/>
                        </a:solidFill>
                        <a:latin typeface="Cambria Math" panose="02040503050406030204" pitchFamily="18" charset="0"/>
                      </a:rPr>
                      <m:t>𝑃</m:t>
                    </m:r>
                    <m:d>
                      <m:dPr>
                        <m:ctrlPr>
                          <a:rPr lang="en-US" sz="2400" i="1">
                            <a:solidFill>
                              <a:schemeClr val="tx1"/>
                            </a:solidFill>
                            <a:latin typeface="Cambria Math" panose="02040503050406030204" pitchFamily="18" charset="0"/>
                          </a:rPr>
                        </m:ctrlPr>
                      </m:dPr>
                      <m:e>
                        <m:r>
                          <a:rPr lang="en-US" sz="2400" b="0" i="1" smtClean="0">
                            <a:solidFill>
                              <a:schemeClr val="tx1"/>
                            </a:solidFill>
                            <a:latin typeface="Cambria Math" panose="02040503050406030204" pitchFamily="18" charset="0"/>
                          </a:rPr>
                          <m:t>𝐻</m:t>
                        </m:r>
                        <m:r>
                          <a:rPr lang="en-US" sz="2400" b="0" i="1" smtClean="0">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𝐸</m:t>
                        </m:r>
                      </m:e>
                    </m:d>
                    <m:r>
                      <a:rPr lang="en-US" sz="2400" b="0" i="1" smtClean="0">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0.333 ∗ 0.</m:t>
                    </m:r>
                    <m:r>
                      <a:rPr lang="en-US" sz="2400" b="0" i="1" smtClean="0">
                        <a:solidFill>
                          <a:schemeClr val="tx1"/>
                        </a:solidFill>
                        <a:latin typeface="Cambria Math" panose="02040503050406030204" pitchFamily="18" charset="0"/>
                      </a:rPr>
                      <m:t>444</m:t>
                    </m:r>
                    <m:r>
                      <a:rPr lang="en-US" sz="2400" i="1">
                        <a:solidFill>
                          <a:schemeClr val="tx1"/>
                        </a:solidFill>
                        <a:latin typeface="Cambria Math" panose="02040503050406030204" pitchFamily="18" charset="0"/>
                      </a:rPr>
                      <m:t> ∗</m:t>
                    </m:r>
                    <m:r>
                      <a:rPr lang="en-US" sz="2400" b="0" i="1" smtClean="0">
                        <a:solidFill>
                          <a:schemeClr val="tx1"/>
                        </a:solidFill>
                        <a:latin typeface="Cambria Math" panose="02040503050406030204" pitchFamily="18" charset="0"/>
                      </a:rPr>
                      <m:t>0.111</m:t>
                    </m:r>
                    <m:r>
                      <a:rPr lang="en-US" sz="2400" b="0" i="1">
                        <a:solidFill>
                          <a:schemeClr val="tx1"/>
                        </a:solidFill>
                        <a:latin typeface="Cambria Math" panose="02040503050406030204" pitchFamily="18" charset="0"/>
                      </a:rPr>
                      <m:t> </m:t>
                    </m:r>
                    <m:r>
                      <a:rPr lang="en-US" sz="2400" i="1">
                        <a:solidFill>
                          <a:schemeClr val="tx1"/>
                        </a:solidFill>
                        <a:latin typeface="Cambria Math" panose="02040503050406030204" pitchFamily="18" charset="0"/>
                      </a:rPr>
                      <m:t>∗ 0.</m:t>
                    </m:r>
                    <m:r>
                      <a:rPr lang="en-US" sz="2400" b="0" i="1" smtClean="0">
                        <a:solidFill>
                          <a:schemeClr val="tx1"/>
                        </a:solidFill>
                        <a:latin typeface="Cambria Math" panose="02040503050406030204" pitchFamily="18" charset="0"/>
                      </a:rPr>
                      <m:t>5</m:t>
                    </m:r>
                    <m:r>
                      <a:rPr lang="en-US" sz="2400" i="1">
                        <a:solidFill>
                          <a:schemeClr val="tx1"/>
                        </a:solidFill>
                        <a:latin typeface="Cambria Math" panose="02040503050406030204" pitchFamily="18" charset="0"/>
                      </a:rPr>
                      <m:t>6</m:t>
                    </m:r>
                    <m:r>
                      <a:rPr lang="en-US" sz="2400" b="0" i="1" smtClean="0">
                        <a:solidFill>
                          <a:schemeClr val="tx1"/>
                        </a:solidFill>
                        <a:latin typeface="Cambria Math" panose="02040503050406030204" pitchFamily="18" charset="0"/>
                      </a:rPr>
                      <m:t>25=0.0092</m:t>
                    </m:r>
                  </m:oMath>
                </a14:m>
                <a:r>
                  <a:rPr lang="es-ES_tradnl" sz="2400" dirty="0">
                    <a:solidFill>
                      <a:schemeClr val="tx1"/>
                    </a:solidFill>
                  </a:rPr>
                  <a:t> </a:t>
                </a:r>
              </a:p>
              <a:p>
                <a14:m>
                  <m:oMath xmlns:m="http://schemas.openxmlformats.org/officeDocument/2006/math">
                    <m:r>
                      <a:rPr lang="en-US" sz="2400" i="1" smtClean="0">
                        <a:solidFill>
                          <a:schemeClr val="tx1"/>
                        </a:solidFill>
                        <a:latin typeface="Cambria Math" panose="02040503050406030204" pitchFamily="18" charset="0"/>
                      </a:rPr>
                      <m:t>𝑃</m:t>
                    </m:r>
                    <m:d>
                      <m:dPr>
                        <m:ctrlPr>
                          <a:rPr lang="en-US" sz="2400" i="1">
                            <a:solidFill>
                              <a:schemeClr val="tx1"/>
                            </a:solidFill>
                            <a:latin typeface="Cambria Math" panose="02040503050406030204" pitchFamily="18" charset="0"/>
                          </a:rPr>
                        </m:ctrlPr>
                      </m:dPr>
                      <m:e>
                        <m:r>
                          <a:rPr lang="en-US" sz="2400" b="0" i="1" smtClean="0">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𝐻</m:t>
                        </m:r>
                        <m:r>
                          <a:rPr lang="en-US" sz="2400" b="0" i="1" smtClean="0">
                            <a:solidFill>
                              <a:schemeClr val="tx1"/>
                            </a:solidFill>
                            <a:latin typeface="Cambria Math" panose="02040503050406030204" pitchFamily="18" charset="0"/>
                          </a:rPr>
                          <m:t>|</m:t>
                        </m:r>
                        <m:r>
                          <a:rPr lang="en-US" sz="2400" b="0" i="1" smtClean="0">
                            <a:solidFill>
                              <a:schemeClr val="tx1"/>
                            </a:solidFill>
                            <a:latin typeface="Cambria Math" panose="02040503050406030204" pitchFamily="18" charset="0"/>
                          </a:rPr>
                          <m:t>𝐸</m:t>
                        </m:r>
                      </m:e>
                    </m:d>
                    <m:r>
                      <a:rPr lang="en-US" sz="2400" b="0" i="1" smtClean="0">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0.</m:t>
                    </m:r>
                    <m:r>
                      <a:rPr lang="en-US" sz="2400" b="0" i="1" smtClean="0">
                        <a:solidFill>
                          <a:schemeClr val="tx1"/>
                        </a:solidFill>
                        <a:latin typeface="Cambria Math" panose="02040503050406030204" pitchFamily="18" charset="0"/>
                      </a:rPr>
                      <m:t>286</m:t>
                    </m:r>
                    <m:r>
                      <a:rPr lang="en-US" sz="2400" i="1">
                        <a:solidFill>
                          <a:schemeClr val="tx1"/>
                        </a:solidFill>
                        <a:latin typeface="Cambria Math" panose="02040503050406030204" pitchFamily="18" charset="0"/>
                      </a:rPr>
                      <m:t> ∗</m:t>
                    </m:r>
                    <m:r>
                      <a:rPr lang="en-US" sz="2400" i="1">
                        <a:latin typeface="Cambria Math" panose="02040503050406030204" pitchFamily="18" charset="0"/>
                      </a:rPr>
                      <m:t>0.286</m:t>
                    </m:r>
                    <m:r>
                      <a:rPr lang="en-US" sz="2400" i="1">
                        <a:solidFill>
                          <a:schemeClr val="tx1"/>
                        </a:solidFill>
                        <a:latin typeface="Cambria Math" panose="02040503050406030204" pitchFamily="18" charset="0"/>
                      </a:rPr>
                      <m:t>∗</m:t>
                    </m:r>
                    <m:r>
                      <a:rPr lang="en-US" sz="2400" i="1">
                        <a:latin typeface="Cambria Math" panose="02040503050406030204" pitchFamily="18" charset="0"/>
                      </a:rPr>
                      <m:t>0.286</m:t>
                    </m:r>
                    <m:r>
                      <a:rPr lang="en-US" sz="2400" i="1">
                        <a:solidFill>
                          <a:schemeClr val="tx1"/>
                        </a:solidFill>
                        <a:latin typeface="Cambria Math" panose="02040503050406030204" pitchFamily="18" charset="0"/>
                      </a:rPr>
                      <m:t>∗ 0.</m:t>
                    </m:r>
                    <m:r>
                      <a:rPr lang="en-US" sz="2400" b="0" i="1" smtClean="0">
                        <a:solidFill>
                          <a:schemeClr val="tx1"/>
                        </a:solidFill>
                        <a:latin typeface="Cambria Math" panose="02040503050406030204" pitchFamily="18" charset="0"/>
                      </a:rPr>
                      <m:t>4375=0.0102</m:t>
                    </m:r>
                  </m:oMath>
                </a14:m>
                <a:r>
                  <a:rPr lang="es-ES_tradnl" sz="2400" dirty="0">
                    <a:solidFill>
                      <a:schemeClr val="tx1"/>
                    </a:solidFill>
                  </a:rPr>
                  <a:t> </a:t>
                </a:r>
              </a:p>
            </p:txBody>
          </p:sp>
        </mc:Choice>
        <mc:Fallback>
          <p:sp>
            <p:nvSpPr>
              <p:cNvPr id="14" name="Content Placeholder 3">
                <a:extLst>
                  <a:ext uri="{FF2B5EF4-FFF2-40B4-BE49-F238E27FC236}">
                    <a16:creationId xmlns:a16="http://schemas.microsoft.com/office/drawing/2014/main" id="{6FF2BDEF-6401-139A-B629-2BBD9E79D1AC}"/>
                  </a:ext>
                </a:extLst>
              </p:cNvPr>
              <p:cNvSpPr>
                <a:spLocks noGrp="1" noRot="1" noChangeAspect="1" noMove="1" noResize="1" noEditPoints="1" noAdjustHandles="1" noChangeArrowheads="1" noChangeShapeType="1" noTextEdit="1"/>
              </p:cNvSpPr>
              <p:nvPr>
                <p:ph idx="1"/>
              </p:nvPr>
            </p:nvSpPr>
            <p:spPr>
              <a:xfrm>
                <a:off x="700636" y="1766047"/>
                <a:ext cx="10691264" cy="4163166"/>
              </a:xfrm>
              <a:blipFill>
                <a:blip r:embed="rId3"/>
                <a:stretch>
                  <a:fillRect l="-949" t="-912" r="-712"/>
                </a:stretch>
              </a:blipFill>
            </p:spPr>
            <p:txBody>
              <a:bodyPr/>
              <a:lstStyle/>
              <a:p>
                <a:r>
                  <a:rPr lang="es-ES_tradnl">
                    <a:noFill/>
                  </a:rPr>
                  <a:t> </a:t>
                </a:r>
              </a:p>
            </p:txBody>
          </p:sp>
        </mc:Fallback>
      </mc:AlternateContent>
      <p:sp>
        <p:nvSpPr>
          <p:cNvPr id="8" name="Rectangle 7">
            <a:extLst>
              <a:ext uri="{FF2B5EF4-FFF2-40B4-BE49-F238E27FC236}">
                <a16:creationId xmlns:a16="http://schemas.microsoft.com/office/drawing/2014/main" id="{6D55E810-CC03-01B2-E6FE-3AEDF6D88118}"/>
              </a:ext>
            </a:extLst>
          </p:cNvPr>
          <p:cNvSpPr/>
          <p:nvPr/>
        </p:nvSpPr>
        <p:spPr>
          <a:xfrm>
            <a:off x="1483659" y="4948518"/>
            <a:ext cx="9224682" cy="42134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Este número que agregamos se llama </a:t>
            </a:r>
            <a:r>
              <a:rPr lang="es-ES_tradnl" dirty="0" err="1"/>
              <a:t>hiperparámetro</a:t>
            </a:r>
            <a:r>
              <a:rPr lang="es-ES_tradnl" dirty="0"/>
              <a:t> </a:t>
            </a:r>
            <a:r>
              <a:rPr lang="es-ES_tradnl" dirty="0" err="1"/>
              <a:t>ɒ</a:t>
            </a:r>
            <a:r>
              <a:rPr lang="es-ES_tradnl" dirty="0"/>
              <a:t> (alfa). </a:t>
            </a:r>
          </a:p>
        </p:txBody>
      </p:sp>
    </p:spTree>
    <p:extLst>
      <p:ext uri="{BB962C8B-B14F-4D97-AF65-F5344CB8AC3E}">
        <p14:creationId xmlns:p14="http://schemas.microsoft.com/office/powerpoint/2010/main" val="82366985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843951"/>
          </a:xfrm>
        </p:spPr>
        <p:txBody>
          <a:bodyPr/>
          <a:lstStyle/>
          <a:p>
            <a:r>
              <a:rPr lang="es-ES_tradnl" dirty="0"/>
              <a:t>Clasificador Bayesiano ingenuo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a:xfrm>
            <a:off x="10899292" y="6159564"/>
            <a:ext cx="491407" cy="266861"/>
          </a:xfrm>
        </p:spPr>
        <p:txBody>
          <a:bodyPr/>
          <a:lstStyle/>
          <a:p>
            <a:fld id="{87E7843D-FF13-4365-9478-9625B70A2705}" type="slidenum">
              <a:rPr lang="en-US" smtClean="0"/>
              <a:t>92</a:t>
            </a:fld>
            <a:endParaRPr lang="en-US"/>
          </a:p>
        </p:txBody>
      </p:sp>
      <p:sp>
        <p:nvSpPr>
          <p:cNvPr id="14" name="Content Placeholder 3">
            <a:extLst>
              <a:ext uri="{FF2B5EF4-FFF2-40B4-BE49-F238E27FC236}">
                <a16:creationId xmlns:a16="http://schemas.microsoft.com/office/drawing/2014/main" id="{6FF2BDEF-6401-139A-B629-2BBD9E79D1AC}"/>
              </a:ext>
            </a:extLst>
          </p:cNvPr>
          <p:cNvSpPr>
            <a:spLocks noGrp="1"/>
          </p:cNvSpPr>
          <p:nvPr>
            <p:ph idx="1"/>
          </p:nvPr>
        </p:nvSpPr>
        <p:spPr>
          <a:xfrm>
            <a:off x="700636" y="1766047"/>
            <a:ext cx="10691264" cy="4163166"/>
          </a:xfrm>
        </p:spPr>
        <p:txBody>
          <a:bodyPr>
            <a:normAutofit/>
          </a:bodyPr>
          <a:lstStyle/>
          <a:p>
            <a:pPr marL="0" indent="0">
              <a:buNone/>
            </a:pPr>
            <a:r>
              <a:rPr lang="es-ES_tradnl" sz="2400" dirty="0"/>
              <a:t>El clasificador bayesiano ingenuo funciona para </a:t>
            </a:r>
            <a:r>
              <a:rPr lang="es-ES_tradnl" sz="2400" b="1" dirty="0">
                <a:solidFill>
                  <a:schemeClr val="accent6">
                    <a:lumMod val="60000"/>
                    <a:lumOff val="40000"/>
                  </a:schemeClr>
                </a:solidFill>
              </a:rPr>
              <a:t>variables categóricas</a:t>
            </a:r>
            <a:r>
              <a:rPr lang="es-ES_tradnl" sz="2400" dirty="0"/>
              <a:t>. Para </a:t>
            </a:r>
            <a:r>
              <a:rPr lang="es-ES_tradnl" sz="2400" b="1" dirty="0">
                <a:solidFill>
                  <a:schemeClr val="accent2"/>
                </a:solidFill>
              </a:rPr>
              <a:t>variables numéricas </a:t>
            </a:r>
            <a:r>
              <a:rPr lang="es-ES_tradnl" sz="2400" dirty="0"/>
              <a:t>podemos tratarlas de dos formas:</a:t>
            </a:r>
          </a:p>
          <a:p>
            <a:r>
              <a:rPr lang="es-ES_tradnl" sz="2400" dirty="0"/>
              <a:t>Discretizarlas en contenedores o rangos.</a:t>
            </a:r>
          </a:p>
          <a:p>
            <a:r>
              <a:rPr lang="es-ES_tradnl" sz="2400" dirty="0">
                <a:solidFill>
                  <a:schemeClr val="tx1"/>
                </a:solidFill>
              </a:rPr>
              <a:t>Asumir qu</a:t>
            </a:r>
            <a:r>
              <a:rPr lang="es-ES_tradnl" sz="2400" dirty="0"/>
              <a:t>e poseen una distribución, y usar esa distribución para calcular la probabilidad.</a:t>
            </a:r>
            <a:endParaRPr lang="es-ES_tradnl" sz="2400" dirty="0">
              <a:solidFill>
                <a:schemeClr val="tx1"/>
              </a:solidFill>
            </a:endParaRPr>
          </a:p>
        </p:txBody>
      </p:sp>
    </p:spTree>
    <p:extLst>
      <p:ext uri="{BB962C8B-B14F-4D97-AF65-F5344CB8AC3E}">
        <p14:creationId xmlns:p14="http://schemas.microsoft.com/office/powerpoint/2010/main" val="726672465"/>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17393</TotalTime>
  <Words>6466</Words>
  <Application>Microsoft Macintosh PowerPoint</Application>
  <PresentationFormat>Widescreen</PresentationFormat>
  <Paragraphs>1229</Paragraphs>
  <Slides>92</Slides>
  <Notes>91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92</vt:i4>
      </vt:variant>
    </vt:vector>
  </HeadingPairs>
  <TitlesOfParts>
    <vt:vector size="98" baseType="lpstr">
      <vt:lpstr>Arial</vt:lpstr>
      <vt:lpstr>Calibri</vt:lpstr>
      <vt:lpstr>Calisto MT</vt:lpstr>
      <vt:lpstr>Cambria Math</vt:lpstr>
      <vt:lpstr>Univers Condensed</vt:lpstr>
      <vt:lpstr>ChronicleVTI</vt:lpstr>
      <vt:lpstr>Clasificadores</vt:lpstr>
      <vt:lpstr>Lo que vimos la clase anterior…</vt:lpstr>
      <vt:lpstr>Regresión</vt:lpstr>
      <vt:lpstr>Regresión Lineal</vt:lpstr>
      <vt:lpstr>Regresión Lineal</vt:lpstr>
      <vt:lpstr>Regresión Lineal</vt:lpstr>
      <vt:lpstr>Métricas de evaluación</vt:lpstr>
      <vt:lpstr>Regresión de Ridge y Lasso</vt:lpstr>
      <vt:lpstr>Regresión de Ridge</vt:lpstr>
      <vt:lpstr>Regresión de Lasso</vt:lpstr>
      <vt:lpstr>Clasificación</vt:lpstr>
      <vt:lpstr>Clasificación</vt:lpstr>
      <vt:lpstr>Clasificación</vt:lpstr>
      <vt:lpstr>Clasificación</vt:lpstr>
      <vt:lpstr>Clasificación</vt:lpstr>
      <vt:lpstr>Clasificación</vt:lpstr>
      <vt:lpstr>Regresión Logística</vt:lpstr>
      <vt:lpstr>Regresión Logística</vt:lpstr>
      <vt:lpstr>Regresión Logística</vt:lpstr>
      <vt:lpstr>Regresión Logística</vt:lpstr>
      <vt:lpstr>Regresión Logística</vt:lpstr>
      <vt:lpstr>Regresión Logística</vt:lpstr>
      <vt:lpstr>Regresión Logística</vt:lpstr>
      <vt:lpstr>Regresión Logística</vt:lpstr>
      <vt:lpstr>Regresión Logística</vt:lpstr>
      <vt:lpstr>Regresión Logística</vt:lpstr>
      <vt:lpstr>Regresión Logística</vt:lpstr>
      <vt:lpstr>Regresión Logística - Ajuste</vt:lpstr>
      <vt:lpstr>Regresión Logística - Ajuste</vt:lpstr>
      <vt:lpstr>Regresión Logística - Ajuste</vt:lpstr>
      <vt:lpstr>Regresión Logística - Ajuste</vt:lpstr>
      <vt:lpstr>Regresión Logística - Ajuste</vt:lpstr>
      <vt:lpstr>Regresión Logística Múltiple</vt:lpstr>
      <vt:lpstr>Curva ROC</vt:lpstr>
      <vt:lpstr>Curva ROC</vt:lpstr>
      <vt:lpstr>Curva ROC</vt:lpstr>
      <vt:lpstr>Curva ROC</vt:lpstr>
      <vt:lpstr>Curva ROC</vt:lpstr>
      <vt:lpstr>Curva ROC</vt:lpstr>
      <vt:lpstr>Curva ROC</vt:lpstr>
      <vt:lpstr>Curva ROC</vt:lpstr>
      <vt:lpstr>Curva ROC</vt:lpstr>
      <vt:lpstr>Curva ROC</vt:lpstr>
      <vt:lpstr>Curva ROC</vt:lpstr>
      <vt:lpstr>Curva ROC</vt:lpstr>
      <vt:lpstr>Regresión Logística Multi-Clase</vt:lpstr>
      <vt:lpstr>Regresión Logística Multi-Clase</vt:lpstr>
      <vt:lpstr>Regresión Logística Multi-Clase</vt:lpstr>
      <vt:lpstr>Regresión Logística Multi-Clase</vt:lpstr>
      <vt:lpstr>Regresión Logística Multi-Clase</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lpstr>Clasificador Bayesiano ingenuo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309</cp:revision>
  <dcterms:created xsi:type="dcterms:W3CDTF">2024-01-28T21:07:34Z</dcterms:created>
  <dcterms:modified xsi:type="dcterms:W3CDTF">2024-04-10T20:39:30Z</dcterms:modified>
</cp:coreProperties>
</file>

<file path=docProps/thumbnail.jpeg>
</file>